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6" r:id="rId1"/>
  </p:sldMasterIdLst>
  <p:notesMasterIdLst>
    <p:notesMasterId r:id="rId18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9" r:id="rId21"/>
    <p:sldId id="280" r:id="rId22"/>
    <p:sldId id="281" r:id="rId23"/>
    <p:sldId id="282" r:id="rId24"/>
    <p:sldId id="283" r:id="rId25"/>
    <p:sldId id="456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464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6" r:id="rId49"/>
    <p:sldId id="307" r:id="rId50"/>
    <p:sldId id="309" r:id="rId51"/>
    <p:sldId id="471" r:id="rId52"/>
    <p:sldId id="311" r:id="rId53"/>
    <p:sldId id="472" r:id="rId54"/>
    <p:sldId id="462" r:id="rId55"/>
    <p:sldId id="463" r:id="rId56"/>
    <p:sldId id="314" r:id="rId57"/>
    <p:sldId id="461" r:id="rId58"/>
    <p:sldId id="473" r:id="rId59"/>
    <p:sldId id="318" r:id="rId60"/>
    <p:sldId id="319" r:id="rId61"/>
    <p:sldId id="320" r:id="rId62"/>
    <p:sldId id="321" r:id="rId63"/>
    <p:sldId id="322" r:id="rId64"/>
    <p:sldId id="323" r:id="rId65"/>
    <p:sldId id="324" r:id="rId66"/>
    <p:sldId id="325" r:id="rId67"/>
    <p:sldId id="326" r:id="rId68"/>
    <p:sldId id="327" r:id="rId69"/>
    <p:sldId id="328" r:id="rId70"/>
    <p:sldId id="329" r:id="rId71"/>
    <p:sldId id="330" r:id="rId72"/>
    <p:sldId id="331" r:id="rId73"/>
    <p:sldId id="332" r:id="rId74"/>
    <p:sldId id="333" r:id="rId75"/>
    <p:sldId id="334" r:id="rId76"/>
    <p:sldId id="335" r:id="rId77"/>
    <p:sldId id="336" r:id="rId78"/>
    <p:sldId id="474" r:id="rId79"/>
    <p:sldId id="338" r:id="rId80"/>
    <p:sldId id="475" r:id="rId81"/>
    <p:sldId id="340" r:id="rId82"/>
    <p:sldId id="341" r:id="rId83"/>
    <p:sldId id="342" r:id="rId84"/>
    <p:sldId id="343" r:id="rId85"/>
    <p:sldId id="433" r:id="rId86"/>
    <p:sldId id="345" r:id="rId87"/>
    <p:sldId id="346" r:id="rId88"/>
    <p:sldId id="347" r:id="rId89"/>
    <p:sldId id="348" r:id="rId90"/>
    <p:sldId id="349" r:id="rId91"/>
    <p:sldId id="350" r:id="rId92"/>
    <p:sldId id="434" r:id="rId93"/>
    <p:sldId id="352" r:id="rId94"/>
    <p:sldId id="353" r:id="rId95"/>
    <p:sldId id="354" r:id="rId96"/>
    <p:sldId id="466" r:id="rId97"/>
    <p:sldId id="355" r:id="rId98"/>
    <p:sldId id="467" r:id="rId99"/>
    <p:sldId id="356" r:id="rId100"/>
    <p:sldId id="468" r:id="rId101"/>
    <p:sldId id="357" r:id="rId102"/>
    <p:sldId id="358" r:id="rId103"/>
    <p:sldId id="360" r:id="rId104"/>
    <p:sldId id="361" r:id="rId105"/>
    <p:sldId id="470" r:id="rId106"/>
    <p:sldId id="359" r:id="rId107"/>
    <p:sldId id="362" r:id="rId108"/>
    <p:sldId id="455" r:id="rId109"/>
    <p:sldId id="469" r:id="rId110"/>
    <p:sldId id="363" r:id="rId111"/>
    <p:sldId id="458" r:id="rId112"/>
    <p:sldId id="459" r:id="rId113"/>
    <p:sldId id="460" r:id="rId114"/>
    <p:sldId id="453" r:id="rId115"/>
    <p:sldId id="454" r:id="rId116"/>
    <p:sldId id="435" r:id="rId117"/>
    <p:sldId id="368" r:id="rId118"/>
    <p:sldId id="369" r:id="rId119"/>
    <p:sldId id="370" r:id="rId120"/>
    <p:sldId id="371" r:id="rId121"/>
    <p:sldId id="372" r:id="rId122"/>
    <p:sldId id="373" r:id="rId123"/>
    <p:sldId id="374" r:id="rId124"/>
    <p:sldId id="375" r:id="rId125"/>
    <p:sldId id="376" r:id="rId126"/>
    <p:sldId id="377" r:id="rId127"/>
    <p:sldId id="378" r:id="rId128"/>
    <p:sldId id="379" r:id="rId129"/>
    <p:sldId id="380" r:id="rId130"/>
    <p:sldId id="381" r:id="rId131"/>
    <p:sldId id="382" r:id="rId132"/>
    <p:sldId id="383" r:id="rId133"/>
    <p:sldId id="384" r:id="rId134"/>
    <p:sldId id="436" r:id="rId135"/>
    <p:sldId id="386" r:id="rId136"/>
    <p:sldId id="387" r:id="rId137"/>
    <p:sldId id="437" r:id="rId138"/>
    <p:sldId id="389" r:id="rId139"/>
    <p:sldId id="390" r:id="rId140"/>
    <p:sldId id="438" r:id="rId141"/>
    <p:sldId id="392" r:id="rId142"/>
    <p:sldId id="393" r:id="rId143"/>
    <p:sldId id="394" r:id="rId144"/>
    <p:sldId id="439" r:id="rId145"/>
    <p:sldId id="396" r:id="rId146"/>
    <p:sldId id="397" r:id="rId147"/>
    <p:sldId id="398" r:id="rId148"/>
    <p:sldId id="440" r:id="rId149"/>
    <p:sldId id="400" r:id="rId150"/>
    <p:sldId id="401" r:id="rId151"/>
    <p:sldId id="441" r:id="rId152"/>
    <p:sldId id="403" r:id="rId153"/>
    <p:sldId id="404" r:id="rId154"/>
    <p:sldId id="405" r:id="rId155"/>
    <p:sldId id="442" r:id="rId156"/>
    <p:sldId id="407" r:id="rId157"/>
    <p:sldId id="408" r:id="rId158"/>
    <p:sldId id="443" r:id="rId159"/>
    <p:sldId id="410" r:id="rId160"/>
    <p:sldId id="411" r:id="rId161"/>
    <p:sldId id="412" r:id="rId162"/>
    <p:sldId id="444" r:id="rId163"/>
    <p:sldId id="414" r:id="rId164"/>
    <p:sldId id="415" r:id="rId165"/>
    <p:sldId id="416" r:id="rId166"/>
    <p:sldId id="445" r:id="rId167"/>
    <p:sldId id="418" r:id="rId168"/>
    <p:sldId id="419" r:id="rId169"/>
    <p:sldId id="446" r:id="rId170"/>
    <p:sldId id="421" r:id="rId171"/>
    <p:sldId id="465" r:id="rId172"/>
    <p:sldId id="422" r:id="rId173"/>
    <p:sldId id="423" r:id="rId174"/>
    <p:sldId id="447" r:id="rId175"/>
    <p:sldId id="425" r:id="rId176"/>
    <p:sldId id="426" r:id="rId177"/>
    <p:sldId id="448" r:id="rId178"/>
    <p:sldId id="428" r:id="rId179"/>
    <p:sldId id="429" r:id="rId180"/>
    <p:sldId id="452" r:id="rId181"/>
    <p:sldId id="450" r:id="rId182"/>
    <p:sldId id="451" r:id="rId183"/>
    <p:sldId id="449" r:id="rId184"/>
    <p:sldId id="431" r:id="rId185"/>
    <p:sldId id="432" r:id="rId186"/>
  </p:sldIdLst>
  <p:sldSz cx="9144000" cy="6858000" type="screen4x3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58">
          <p15:clr>
            <a:srgbClr val="A4A3A4"/>
          </p15:clr>
        </p15:guide>
        <p15:guide id="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DADAD"/>
    <a:srgbClr val="84B3A3"/>
    <a:srgbClr val="FFA347"/>
    <a:srgbClr val="E12A26"/>
    <a:srgbClr val="8FA498"/>
    <a:srgbClr val="C00000"/>
    <a:srgbClr val="A7B5BF"/>
    <a:srgbClr val="DCDEE0"/>
    <a:srgbClr val="CED1D4"/>
    <a:srgbClr val="F9F9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65" autoAdjust="0"/>
    <p:restoredTop sz="94460" autoAdjust="0"/>
  </p:normalViewPr>
  <p:slideViewPr>
    <p:cSldViewPr snapToGrid="0">
      <p:cViewPr varScale="1">
        <p:scale>
          <a:sx n="116" d="100"/>
          <a:sy n="116" d="100"/>
        </p:scale>
        <p:origin x="-1328" y="-104"/>
      </p:cViewPr>
      <p:guideLst>
        <p:guide orient="horz" pos="705"/>
        <p:guide pos="26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42" Type="http://schemas.openxmlformats.org/officeDocument/2006/relationships/slide" Target="slides/slide141.xml"/><Relationship Id="rId143" Type="http://schemas.openxmlformats.org/officeDocument/2006/relationships/slide" Target="slides/slide142.xml"/><Relationship Id="rId144" Type="http://schemas.openxmlformats.org/officeDocument/2006/relationships/slide" Target="slides/slide143.xml"/><Relationship Id="rId145" Type="http://schemas.openxmlformats.org/officeDocument/2006/relationships/slide" Target="slides/slide144.xml"/><Relationship Id="rId146" Type="http://schemas.openxmlformats.org/officeDocument/2006/relationships/slide" Target="slides/slide145.xml"/><Relationship Id="rId147" Type="http://schemas.openxmlformats.org/officeDocument/2006/relationships/slide" Target="slides/slide146.xml"/><Relationship Id="rId148" Type="http://schemas.openxmlformats.org/officeDocument/2006/relationships/slide" Target="slides/slide147.xml"/><Relationship Id="rId149" Type="http://schemas.openxmlformats.org/officeDocument/2006/relationships/slide" Target="slides/slide148.xml"/><Relationship Id="rId180" Type="http://schemas.openxmlformats.org/officeDocument/2006/relationships/slide" Target="slides/slide179.xml"/><Relationship Id="rId181" Type="http://schemas.openxmlformats.org/officeDocument/2006/relationships/slide" Target="slides/slide180.xml"/><Relationship Id="rId182" Type="http://schemas.openxmlformats.org/officeDocument/2006/relationships/slide" Target="slides/slide181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83" Type="http://schemas.openxmlformats.org/officeDocument/2006/relationships/slide" Target="slides/slide182.xml"/><Relationship Id="rId184" Type="http://schemas.openxmlformats.org/officeDocument/2006/relationships/slide" Target="slides/slide183.xml"/><Relationship Id="rId185" Type="http://schemas.openxmlformats.org/officeDocument/2006/relationships/slide" Target="slides/slide184.xml"/><Relationship Id="rId186" Type="http://schemas.openxmlformats.org/officeDocument/2006/relationships/slide" Target="slides/slide185.xml"/><Relationship Id="rId187" Type="http://schemas.openxmlformats.org/officeDocument/2006/relationships/notesMaster" Target="notesMasters/notesMaster1.xml"/><Relationship Id="rId188" Type="http://schemas.openxmlformats.org/officeDocument/2006/relationships/printerSettings" Target="printerSettings/printerSettings1.bin"/><Relationship Id="rId189" Type="http://schemas.openxmlformats.org/officeDocument/2006/relationships/presProps" Target="presProps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slide" Target="slides/slide85.xml"/><Relationship Id="rId87" Type="http://schemas.openxmlformats.org/officeDocument/2006/relationships/slide" Target="slides/slide86.xml"/><Relationship Id="rId88" Type="http://schemas.openxmlformats.org/officeDocument/2006/relationships/slide" Target="slides/slide87.xml"/><Relationship Id="rId89" Type="http://schemas.openxmlformats.org/officeDocument/2006/relationships/slide" Target="slides/slide88.xml"/><Relationship Id="rId110" Type="http://schemas.openxmlformats.org/officeDocument/2006/relationships/slide" Target="slides/slide109.xml"/><Relationship Id="rId111" Type="http://schemas.openxmlformats.org/officeDocument/2006/relationships/slide" Target="slides/slide110.xml"/><Relationship Id="rId112" Type="http://schemas.openxmlformats.org/officeDocument/2006/relationships/slide" Target="slides/slide111.xml"/><Relationship Id="rId113" Type="http://schemas.openxmlformats.org/officeDocument/2006/relationships/slide" Target="slides/slide112.xml"/><Relationship Id="rId114" Type="http://schemas.openxmlformats.org/officeDocument/2006/relationships/slide" Target="slides/slide113.xml"/><Relationship Id="rId115" Type="http://schemas.openxmlformats.org/officeDocument/2006/relationships/slide" Target="slides/slide114.xml"/><Relationship Id="rId116" Type="http://schemas.openxmlformats.org/officeDocument/2006/relationships/slide" Target="slides/slide115.xml"/><Relationship Id="rId117" Type="http://schemas.openxmlformats.org/officeDocument/2006/relationships/slide" Target="slides/slide116.xml"/><Relationship Id="rId118" Type="http://schemas.openxmlformats.org/officeDocument/2006/relationships/slide" Target="slides/slide117.xml"/><Relationship Id="rId119" Type="http://schemas.openxmlformats.org/officeDocument/2006/relationships/slide" Target="slides/slide118.xml"/><Relationship Id="rId150" Type="http://schemas.openxmlformats.org/officeDocument/2006/relationships/slide" Target="slides/slide149.xml"/><Relationship Id="rId151" Type="http://schemas.openxmlformats.org/officeDocument/2006/relationships/slide" Target="slides/slide150.xml"/><Relationship Id="rId152" Type="http://schemas.openxmlformats.org/officeDocument/2006/relationships/slide" Target="slides/slide15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53" Type="http://schemas.openxmlformats.org/officeDocument/2006/relationships/slide" Target="slides/slide152.xml"/><Relationship Id="rId154" Type="http://schemas.openxmlformats.org/officeDocument/2006/relationships/slide" Target="slides/slide153.xml"/><Relationship Id="rId155" Type="http://schemas.openxmlformats.org/officeDocument/2006/relationships/slide" Target="slides/slide154.xml"/><Relationship Id="rId156" Type="http://schemas.openxmlformats.org/officeDocument/2006/relationships/slide" Target="slides/slide155.xml"/><Relationship Id="rId157" Type="http://schemas.openxmlformats.org/officeDocument/2006/relationships/slide" Target="slides/slide156.xml"/><Relationship Id="rId158" Type="http://schemas.openxmlformats.org/officeDocument/2006/relationships/slide" Target="slides/slide157.xml"/><Relationship Id="rId159" Type="http://schemas.openxmlformats.org/officeDocument/2006/relationships/slide" Target="slides/slide158.xml"/><Relationship Id="rId190" Type="http://schemas.openxmlformats.org/officeDocument/2006/relationships/viewProps" Target="viewProps.xml"/><Relationship Id="rId191" Type="http://schemas.openxmlformats.org/officeDocument/2006/relationships/theme" Target="theme/theme1.xml"/><Relationship Id="rId192" Type="http://schemas.openxmlformats.org/officeDocument/2006/relationships/tableStyles" Target="tableStyle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90" Type="http://schemas.openxmlformats.org/officeDocument/2006/relationships/slide" Target="slides/slide89.xml"/><Relationship Id="rId91" Type="http://schemas.openxmlformats.org/officeDocument/2006/relationships/slide" Target="slides/slide90.xml"/><Relationship Id="rId92" Type="http://schemas.openxmlformats.org/officeDocument/2006/relationships/slide" Target="slides/slide91.xml"/><Relationship Id="rId93" Type="http://schemas.openxmlformats.org/officeDocument/2006/relationships/slide" Target="slides/slide92.xml"/><Relationship Id="rId94" Type="http://schemas.openxmlformats.org/officeDocument/2006/relationships/slide" Target="slides/slide93.xml"/><Relationship Id="rId95" Type="http://schemas.openxmlformats.org/officeDocument/2006/relationships/slide" Target="slides/slide94.xml"/><Relationship Id="rId96" Type="http://schemas.openxmlformats.org/officeDocument/2006/relationships/slide" Target="slides/slide95.xml"/><Relationship Id="rId97" Type="http://schemas.openxmlformats.org/officeDocument/2006/relationships/slide" Target="slides/slide96.xml"/><Relationship Id="rId98" Type="http://schemas.openxmlformats.org/officeDocument/2006/relationships/slide" Target="slides/slide97.xml"/><Relationship Id="rId99" Type="http://schemas.openxmlformats.org/officeDocument/2006/relationships/slide" Target="slides/slide98.xml"/><Relationship Id="rId120" Type="http://schemas.openxmlformats.org/officeDocument/2006/relationships/slide" Target="slides/slide119.xml"/><Relationship Id="rId121" Type="http://schemas.openxmlformats.org/officeDocument/2006/relationships/slide" Target="slides/slide120.xml"/><Relationship Id="rId122" Type="http://schemas.openxmlformats.org/officeDocument/2006/relationships/slide" Target="slides/slide121.xml"/><Relationship Id="rId123" Type="http://schemas.openxmlformats.org/officeDocument/2006/relationships/slide" Target="slides/slide122.xml"/><Relationship Id="rId124" Type="http://schemas.openxmlformats.org/officeDocument/2006/relationships/slide" Target="slides/slide123.xml"/><Relationship Id="rId125" Type="http://schemas.openxmlformats.org/officeDocument/2006/relationships/slide" Target="slides/slide124.xml"/><Relationship Id="rId126" Type="http://schemas.openxmlformats.org/officeDocument/2006/relationships/slide" Target="slides/slide125.xml"/><Relationship Id="rId127" Type="http://schemas.openxmlformats.org/officeDocument/2006/relationships/slide" Target="slides/slide126.xml"/><Relationship Id="rId128" Type="http://schemas.openxmlformats.org/officeDocument/2006/relationships/slide" Target="slides/slide127.xml"/><Relationship Id="rId129" Type="http://schemas.openxmlformats.org/officeDocument/2006/relationships/slide" Target="slides/slide128.xml"/><Relationship Id="rId160" Type="http://schemas.openxmlformats.org/officeDocument/2006/relationships/slide" Target="slides/slide159.xml"/><Relationship Id="rId161" Type="http://schemas.openxmlformats.org/officeDocument/2006/relationships/slide" Target="slides/slide160.xml"/><Relationship Id="rId162" Type="http://schemas.openxmlformats.org/officeDocument/2006/relationships/slide" Target="slides/slide161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63" Type="http://schemas.openxmlformats.org/officeDocument/2006/relationships/slide" Target="slides/slide162.xml"/><Relationship Id="rId164" Type="http://schemas.openxmlformats.org/officeDocument/2006/relationships/slide" Target="slides/slide163.xml"/><Relationship Id="rId165" Type="http://schemas.openxmlformats.org/officeDocument/2006/relationships/slide" Target="slides/slide164.xml"/><Relationship Id="rId166" Type="http://schemas.openxmlformats.org/officeDocument/2006/relationships/slide" Target="slides/slide165.xml"/><Relationship Id="rId167" Type="http://schemas.openxmlformats.org/officeDocument/2006/relationships/slide" Target="slides/slide166.xml"/><Relationship Id="rId168" Type="http://schemas.openxmlformats.org/officeDocument/2006/relationships/slide" Target="slides/slide167.xml"/><Relationship Id="rId169" Type="http://schemas.openxmlformats.org/officeDocument/2006/relationships/slide" Target="slides/slide16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130" Type="http://schemas.openxmlformats.org/officeDocument/2006/relationships/slide" Target="slides/slide129.xml"/><Relationship Id="rId131" Type="http://schemas.openxmlformats.org/officeDocument/2006/relationships/slide" Target="slides/slide130.xml"/><Relationship Id="rId132" Type="http://schemas.openxmlformats.org/officeDocument/2006/relationships/slide" Target="slides/slide131.xml"/><Relationship Id="rId133" Type="http://schemas.openxmlformats.org/officeDocument/2006/relationships/slide" Target="slides/slide132.xml"/><Relationship Id="rId134" Type="http://schemas.openxmlformats.org/officeDocument/2006/relationships/slide" Target="slides/slide133.xml"/><Relationship Id="rId135" Type="http://schemas.openxmlformats.org/officeDocument/2006/relationships/slide" Target="slides/slide134.xml"/><Relationship Id="rId136" Type="http://schemas.openxmlformats.org/officeDocument/2006/relationships/slide" Target="slides/slide135.xml"/><Relationship Id="rId137" Type="http://schemas.openxmlformats.org/officeDocument/2006/relationships/slide" Target="slides/slide136.xml"/><Relationship Id="rId138" Type="http://schemas.openxmlformats.org/officeDocument/2006/relationships/slide" Target="slides/slide137.xml"/><Relationship Id="rId139" Type="http://schemas.openxmlformats.org/officeDocument/2006/relationships/slide" Target="slides/slide138.xml"/><Relationship Id="rId170" Type="http://schemas.openxmlformats.org/officeDocument/2006/relationships/slide" Target="slides/slide169.xml"/><Relationship Id="rId171" Type="http://schemas.openxmlformats.org/officeDocument/2006/relationships/slide" Target="slides/slide170.xml"/><Relationship Id="rId172" Type="http://schemas.openxmlformats.org/officeDocument/2006/relationships/slide" Target="slides/slide171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173" Type="http://schemas.openxmlformats.org/officeDocument/2006/relationships/slide" Target="slides/slide172.xml"/><Relationship Id="rId174" Type="http://schemas.openxmlformats.org/officeDocument/2006/relationships/slide" Target="slides/slide173.xml"/><Relationship Id="rId175" Type="http://schemas.openxmlformats.org/officeDocument/2006/relationships/slide" Target="slides/slide174.xml"/><Relationship Id="rId176" Type="http://schemas.openxmlformats.org/officeDocument/2006/relationships/slide" Target="slides/slide175.xml"/><Relationship Id="rId177" Type="http://schemas.openxmlformats.org/officeDocument/2006/relationships/slide" Target="slides/slide176.xml"/><Relationship Id="rId178" Type="http://schemas.openxmlformats.org/officeDocument/2006/relationships/slide" Target="slides/slide177.xml"/><Relationship Id="rId179" Type="http://schemas.openxmlformats.org/officeDocument/2006/relationships/slide" Target="slides/slide17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100" Type="http://schemas.openxmlformats.org/officeDocument/2006/relationships/slide" Target="slides/slide99.xml"/><Relationship Id="rId101" Type="http://schemas.openxmlformats.org/officeDocument/2006/relationships/slide" Target="slides/slide100.xml"/><Relationship Id="rId102" Type="http://schemas.openxmlformats.org/officeDocument/2006/relationships/slide" Target="slides/slide101.xml"/><Relationship Id="rId103" Type="http://schemas.openxmlformats.org/officeDocument/2006/relationships/slide" Target="slides/slide102.xml"/><Relationship Id="rId104" Type="http://schemas.openxmlformats.org/officeDocument/2006/relationships/slide" Target="slides/slide103.xml"/><Relationship Id="rId105" Type="http://schemas.openxmlformats.org/officeDocument/2006/relationships/slide" Target="slides/slide104.xml"/><Relationship Id="rId106" Type="http://schemas.openxmlformats.org/officeDocument/2006/relationships/slide" Target="slides/slide105.xml"/><Relationship Id="rId107" Type="http://schemas.openxmlformats.org/officeDocument/2006/relationships/slide" Target="slides/slide106.xml"/><Relationship Id="rId108" Type="http://schemas.openxmlformats.org/officeDocument/2006/relationships/slide" Target="slides/slide107.xml"/><Relationship Id="rId109" Type="http://schemas.openxmlformats.org/officeDocument/2006/relationships/slide" Target="slides/slide108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40" Type="http://schemas.openxmlformats.org/officeDocument/2006/relationships/slide" Target="slides/slide139.xml"/><Relationship Id="rId141" Type="http://schemas.openxmlformats.org/officeDocument/2006/relationships/slide" Target="slides/slide1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428E8CFD-E410-4E42-A849-6C0D108DAA92}" type="datetimeFigureOut">
              <a:rPr lang="en-US" smtClean="0"/>
              <a:pPr/>
              <a:t>1/21/15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DB9A104F-2D1B-4F06-8D4B-8529C629C6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2850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9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6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9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3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7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0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5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9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1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52C3ADD-CBE4-4329-8CEF-5AB0833B760F}" type="slidenum">
              <a:rPr lang="en-US" smtClean="0">
                <a:ea typeface="ＭＳ Ｐゴシック" pitchFamily="34" charset="-128"/>
              </a:rPr>
              <a:pPr>
                <a:defRPr/>
              </a:pPr>
              <a:t>1</a:t>
            </a:fld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149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152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156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159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163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167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170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175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178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181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3FE8EB-B2ED-4DD7-A5D1-1C5BB066F5A1}" type="slidenum">
              <a:rPr lang="en-US" smtClean="0"/>
              <a:pPr>
                <a:defRPr/>
              </a:pPr>
              <a:t>54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9368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970785" y="8829381"/>
            <a:ext cx="3038049" cy="465449"/>
          </a:xfrm>
          <a:prstGeom prst="rect">
            <a:avLst/>
          </a:prstGeom>
        </p:spPr>
        <p:txBody>
          <a:bodyPr lIns="85083" tIns="42541" rIns="85083" bIns="42541"/>
          <a:lstStyle/>
          <a:p>
            <a:pPr>
              <a:defRPr/>
            </a:pPr>
            <a:fld id="{B33FE8EB-B2ED-4DD7-A5D1-1C5BB066F5A1}" type="slidenum">
              <a:rPr lang="en-US" smtClean="0"/>
              <a:pPr>
                <a:defRPr/>
              </a:pPr>
              <a:t>93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661FEF-6DE1-4A33-90BD-FE418CF16118}" type="slidenum">
              <a:rPr lang="en-US" smtClean="0"/>
              <a:pPr/>
              <a:t>118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0502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135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138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139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141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145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Relationship Id="rId3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8014" y="2968668"/>
            <a:ext cx="7772400" cy="786369"/>
          </a:xfrm>
        </p:spPr>
        <p:txBody>
          <a:bodyPr lIns="0" bIns="0" anchor="b" anchorCtr="0"/>
          <a:lstStyle>
            <a:lvl1pPr>
              <a:defRPr sz="2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8014" y="3836064"/>
            <a:ext cx="7781794" cy="360123"/>
          </a:xfrm>
        </p:spPr>
        <p:txBody>
          <a:bodyPr lIns="0" tIns="0"/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48014" y="4208583"/>
            <a:ext cx="7791450" cy="225425"/>
          </a:xfrm>
        </p:spPr>
        <p:txBody>
          <a:bodyPr lIns="0" tIns="0"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55449" y="6542689"/>
            <a:ext cx="240862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© Copyright Fortinet</a:t>
            </a:r>
            <a:r>
              <a:rPr lang="en-US" sz="800" baseline="0" dirty="0" smtClean="0"/>
              <a:t> Inc. All rights reserved.</a:t>
            </a:r>
            <a:r>
              <a:rPr lang="en-US" sz="800" dirty="0" smtClean="0"/>
              <a:t> </a:t>
            </a:r>
            <a:endParaRPr lang="en-US" sz="800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757191"/>
      </p:ext>
    </p:extLst>
  </p:cSld>
  <p:clrMapOvr>
    <a:masterClrMapping/>
  </p:clrMapOvr>
  <p:transition xmlns:p14="http://schemas.microsoft.com/office/powerpoint/2010/main"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 defTabSz="914400" rtl="0" eaLnBrk="1" latinLnBrk="0" hangingPunct="1">
              <a:lnSpc>
                <a:spcPct val="94000"/>
              </a:lnSpc>
              <a:spcBef>
                <a:spcPct val="0"/>
              </a:spcBef>
              <a:buNone/>
              <a:defRPr lang="en-US" sz="240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461962" y="997219"/>
            <a:ext cx="8123848" cy="384721"/>
          </a:xfr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buNone/>
              <a:defRPr lang="en-US" sz="1900" b="1" kern="1200" dirty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8427331"/>
      </p:ext>
    </p:extLst>
  </p:cSld>
  <p:clrMapOvr>
    <a:masterClrMapping/>
  </p:clrMapOvr>
  <p:transition xmlns:p14="http://schemas.microsoft.com/office/powerpoint/2010/main"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0422748"/>
      </p:ext>
    </p:extLst>
  </p:cSld>
  <p:clrMapOvr>
    <a:masterClrMapping/>
  </p:clrMapOvr>
  <p:transition xmlns:p14="http://schemas.microsoft.com/office/powerpoint/2010/main"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226"/>
            <a:ext cx="91440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7288" y="3240395"/>
            <a:ext cx="3382884" cy="38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559385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472"/>
          </a:xfrm>
          <a:prstGeom prst="rect">
            <a:avLst/>
          </a:prstGeom>
        </p:spPr>
        <p:txBody>
          <a:bodyPr vert="horz"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5197086"/>
      </p:ext>
    </p:extLst>
  </p:cSld>
  <p:clrMapOvr>
    <a:masterClrMapping/>
  </p:clrMapOvr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Blank Slide">
    <p:bg>
      <p:bgPr>
        <a:gradFill flip="none" rotWithShape="1">
          <a:gsLst>
            <a:gs pos="0">
              <a:srgbClr val="AEB6BC"/>
            </a:gs>
            <a:gs pos="100000">
              <a:schemeClr val="bg1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3920439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0441817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8014" y="2968668"/>
            <a:ext cx="7772400" cy="786369"/>
          </a:xfrm>
        </p:spPr>
        <p:txBody>
          <a:bodyPr lIns="0" bIns="0" anchor="b" anchorCtr="0"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8014" y="3886200"/>
            <a:ext cx="7781794" cy="360123"/>
          </a:xfrm>
        </p:spPr>
        <p:txBody>
          <a:bodyPr lIns="0" tIns="0"/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48014" y="4258719"/>
            <a:ext cx="7791450" cy="225425"/>
          </a:xfrm>
        </p:spPr>
        <p:txBody>
          <a:bodyPr lIns="0" tIns="0"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1757191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236538" y="6397625"/>
            <a:ext cx="8688387" cy="28098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0F09666-BC09-45FF-9009-7393D9FB3242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8596" y="1028095"/>
            <a:ext cx="8231833" cy="5269965"/>
          </a:xfrm>
          <a:prstGeom prst="rect">
            <a:avLst/>
          </a:prstGeom>
        </p:spPr>
        <p:txBody>
          <a:bodyPr/>
          <a:lstStyle>
            <a:lvl1pPr marL="173038" marR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 sz="2400"/>
            </a:lvl1pPr>
            <a:lvl2pPr marL="463550" marR="0" indent="-17621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2000"/>
            </a:lvl2pPr>
            <a:lvl3pPr marL="747713" marR="0" indent="-16986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3pPr>
            <a:lvl4pPr marL="1139825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4pPr>
            <a:lvl5pPr marL="1492250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5pPr>
          </a:lstStyle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Click to edit Master text styles</a:t>
            </a:r>
          </a:p>
          <a:p>
            <a:pPr marL="463550" marR="0" lvl="1" indent="-17621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Second level</a:t>
            </a:r>
          </a:p>
          <a:p>
            <a:pPr marL="747713" marR="0" lvl="2" indent="-16986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Third level</a:t>
            </a:r>
          </a:p>
          <a:p>
            <a:pPr marL="1139825" marR="0" lvl="3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Fourth level</a:t>
            </a:r>
          </a:p>
          <a:p>
            <a:pPr marL="1492250" marR="0" lvl="4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Fifth level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HelveticaNeue Condensed"/>
              <a:ea typeface="+mn-ea"/>
              <a:cs typeface="HelveticaNeue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2908687063"/>
      </p:ext>
    </p:extLst>
  </p:cSld>
  <p:clrMapOvr>
    <a:masterClrMapping/>
  </p:clrMapOvr>
  <p:transition xmlns:p14="http://schemas.microsoft.com/office/powerpoint/2010/main" spd="slow">
    <p:wip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0F09666-BC09-45FF-9009-7393D9FB3242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66211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270006"/>
      </p:ext>
    </p:extLst>
  </p:cSld>
  <p:clrMapOvr>
    <a:masterClrMapping/>
  </p:clrMapOvr>
  <p:transition xmlns:p14="http://schemas.microsoft.com/office/powerpoint/2010/main"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 defTabSz="914400" rtl="0" eaLnBrk="1" latinLnBrk="0" hangingPunct="1">
              <a:lnSpc>
                <a:spcPct val="94000"/>
              </a:lnSpc>
              <a:spcBef>
                <a:spcPct val="0"/>
              </a:spcBef>
              <a:buNone/>
              <a:defRPr lang="en-US" sz="240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3317257"/>
      </p:ext>
    </p:extLst>
  </p:cSld>
  <p:clrMapOvr>
    <a:masterClrMapping/>
  </p:clrMapOvr>
  <p:transition xmlns:p14="http://schemas.microsoft.com/office/powerpoint/2010/main"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,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 defTabSz="914400" rtl="0" eaLnBrk="1" latinLnBrk="0" hangingPunct="1">
              <a:lnSpc>
                <a:spcPct val="94000"/>
              </a:lnSpc>
              <a:spcBef>
                <a:spcPct val="0"/>
              </a:spcBef>
              <a:buNone/>
              <a:defRPr lang="en-US" sz="240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2768"/>
            <a:ext cx="8128610" cy="452339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461962" y="997219"/>
            <a:ext cx="8123848" cy="384721"/>
          </a:xfr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buNone/>
              <a:defRPr lang="en-US" sz="1900" b="1" kern="1200" dirty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1431379"/>
      </p:ext>
    </p:extLst>
  </p:cSld>
  <p:clrMapOvr>
    <a:masterClrMapping/>
  </p:clrMapOvr>
  <p:transition xmlns:p14="http://schemas.microsoft.com/office/powerpoint/2010/main"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34641" y="1621627"/>
            <a:ext cx="7772400" cy="1202499"/>
          </a:xfrm>
        </p:spPr>
        <p:txBody>
          <a:bodyPr anchor="b" anchorCtr="0"/>
          <a:lstStyle>
            <a:lvl1pPr algn="l">
              <a:defRPr sz="3200" b="0" cap="none">
                <a:solidFill>
                  <a:srgbClr val="DC291E"/>
                </a:solidFill>
              </a:defRPr>
            </a:lvl1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34641" y="2884363"/>
            <a:ext cx="7772400" cy="786204"/>
          </a:xfrm>
        </p:spPr>
        <p:txBody>
          <a:bodyPr anchor="t" anchorCtr="0"/>
          <a:lstStyle>
            <a:lvl1pPr marL="0" indent="0" algn="l">
              <a:buNone/>
              <a:defRPr sz="2000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Section Subhead</a:t>
            </a:r>
          </a:p>
        </p:txBody>
      </p:sp>
    </p:spTree>
    <p:extLst>
      <p:ext uri="{BB962C8B-B14F-4D97-AF65-F5344CB8AC3E}">
        <p14:creationId xmlns:p14="http://schemas.microsoft.com/office/powerpoint/2010/main" val="3155877323"/>
      </p:ext>
    </p:extLst>
  </p:cSld>
  <p:clrMapOvr>
    <a:masterClrMapping/>
  </p:clrMapOvr>
  <p:transition xmlns:p14="http://schemas.microsoft.com/office/powerpoint/2010/main"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65130"/>
            <a:ext cx="4038600" cy="4861033"/>
          </a:xfrm>
        </p:spPr>
        <p:txBody>
          <a:bodyPr/>
          <a:lstStyle>
            <a:lvl1pPr>
              <a:defRPr sz="21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3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65130"/>
            <a:ext cx="4038600" cy="4861033"/>
          </a:xfrm>
        </p:spPr>
        <p:txBody>
          <a:bodyPr/>
          <a:lstStyle>
            <a:lvl1pPr>
              <a:defRPr sz="21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3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 defTabSz="914400" rtl="0" eaLnBrk="1" latinLnBrk="0" hangingPunct="1">
              <a:lnSpc>
                <a:spcPct val="94000"/>
              </a:lnSpc>
              <a:spcBef>
                <a:spcPct val="0"/>
              </a:spcBef>
              <a:buNone/>
              <a:defRPr lang="en-US" sz="240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7444006"/>
      </p:ext>
    </p:extLst>
  </p:cSld>
  <p:clrMapOvr>
    <a:masterClrMapping/>
  </p:clrMapOvr>
  <p:transition xmlns:p14="http://schemas.microsoft.com/office/powerpoint/2010/main"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,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2768"/>
            <a:ext cx="4038600" cy="4523395"/>
          </a:xfrm>
        </p:spPr>
        <p:txBody>
          <a:bodyPr/>
          <a:lstStyle>
            <a:lvl1pPr>
              <a:defRPr sz="21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3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2768"/>
            <a:ext cx="4038600" cy="4523395"/>
          </a:xfrm>
        </p:spPr>
        <p:txBody>
          <a:bodyPr/>
          <a:lstStyle>
            <a:lvl1pPr>
              <a:defRPr sz="21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3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 defTabSz="914400" rtl="0" eaLnBrk="1" latinLnBrk="0" hangingPunct="1">
              <a:lnSpc>
                <a:spcPct val="94000"/>
              </a:lnSpc>
              <a:spcBef>
                <a:spcPct val="0"/>
              </a:spcBef>
              <a:buNone/>
              <a:defRPr lang="en-US" sz="240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461962" y="997219"/>
            <a:ext cx="8123848" cy="384721"/>
          </a:xfr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buNone/>
              <a:defRPr lang="en-US" sz="1900" b="1" kern="1200" dirty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1707315"/>
      </p:ext>
    </p:extLst>
  </p:cSld>
  <p:clrMapOvr>
    <a:masterClrMapping/>
  </p:clrMapOvr>
  <p:transition xmlns:p14="http://schemas.microsoft.com/office/powerpoint/2010/main"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 defTabSz="914400" rtl="0" eaLnBrk="1" latinLnBrk="0" hangingPunct="1">
              <a:lnSpc>
                <a:spcPct val="94000"/>
              </a:lnSpc>
              <a:spcBef>
                <a:spcPct val="0"/>
              </a:spcBef>
              <a:buNone/>
              <a:defRPr lang="en-US" sz="240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65130"/>
            <a:ext cx="4040188" cy="639762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904892"/>
            <a:ext cx="4040188" cy="4221271"/>
          </a:xfrm>
        </p:spPr>
        <p:txBody>
          <a:bodyPr/>
          <a:lstStyle>
            <a:lvl1pPr>
              <a:defRPr sz="21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3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265130"/>
            <a:ext cx="4041775" cy="639762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904892"/>
            <a:ext cx="4041775" cy="4221271"/>
          </a:xfrm>
        </p:spPr>
        <p:txBody>
          <a:bodyPr/>
          <a:lstStyle>
            <a:lvl1pPr>
              <a:defRPr sz="21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3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9882684"/>
      </p:ext>
    </p:extLst>
  </p:cSld>
  <p:clrMapOvr>
    <a:masterClrMapping/>
  </p:clrMapOvr>
  <p:transition xmlns:p14="http://schemas.microsoft.com/office/powerpoint/2010/main"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,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 defTabSz="914400" rtl="0" eaLnBrk="1" latinLnBrk="0" hangingPunct="1">
              <a:lnSpc>
                <a:spcPct val="94000"/>
              </a:lnSpc>
              <a:spcBef>
                <a:spcPct val="0"/>
              </a:spcBef>
              <a:buNone/>
              <a:defRPr lang="en-US" sz="240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2768"/>
            <a:ext cx="4040188" cy="639762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42530"/>
            <a:ext cx="4040188" cy="3883633"/>
          </a:xfrm>
        </p:spPr>
        <p:txBody>
          <a:bodyPr/>
          <a:lstStyle>
            <a:lvl1pPr>
              <a:defRPr sz="2100"/>
            </a:lvl1pPr>
            <a:lvl2pPr>
              <a:defRPr sz="1700"/>
            </a:lvl2pPr>
            <a:lvl3pPr>
              <a:defRPr sz="1500"/>
            </a:lvl3pPr>
            <a:lvl4pPr>
              <a:defRPr sz="1500"/>
            </a:lvl4pPr>
            <a:lvl5pPr>
              <a:defRPr sz="13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02768"/>
            <a:ext cx="4041775" cy="639762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242530"/>
            <a:ext cx="4041775" cy="3883633"/>
          </a:xfrm>
        </p:spPr>
        <p:txBody>
          <a:bodyPr/>
          <a:lstStyle>
            <a:lvl1pPr>
              <a:defRPr sz="21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3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461962" y="997219"/>
            <a:ext cx="8123848" cy="384721"/>
          </a:xfr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buNone/>
              <a:defRPr lang="en-US" sz="1900" b="1" kern="1200" dirty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2335898"/>
      </p:ext>
    </p:extLst>
  </p:cSld>
  <p:clrMapOvr>
    <a:masterClrMapping/>
  </p:clrMapOvr>
  <p:transition xmlns:p14="http://schemas.microsoft.com/office/powerpoint/2010/main"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 defTabSz="914400" rtl="0" eaLnBrk="1" latinLnBrk="0" hangingPunct="1">
              <a:lnSpc>
                <a:spcPct val="94000"/>
              </a:lnSpc>
              <a:spcBef>
                <a:spcPct val="0"/>
              </a:spcBef>
              <a:buNone/>
              <a:defRPr lang="en-US" sz="240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0447571"/>
      </p:ext>
    </p:extLst>
  </p:cSld>
  <p:clrMapOvr>
    <a:masterClrMapping/>
  </p:clrMapOvr>
  <p:transition xmlns:p14="http://schemas.microsoft.com/office/powerpoint/2010/main"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 Box 40"/>
          <p:cNvSpPr txBox="1">
            <a:spLocks noChangeArrowheads="1"/>
          </p:cNvSpPr>
          <p:nvPr/>
        </p:nvSpPr>
        <p:spPr bwMode="auto">
          <a:xfrm>
            <a:off x="8585810" y="6526698"/>
            <a:ext cx="325730" cy="2308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 anchorCtr="0">
            <a:spAutoFit/>
          </a:bodyPr>
          <a:lstStyle/>
          <a:p>
            <a:pPr algn="r" eaLnBrk="0" hangingPunct="0"/>
            <a:fld id="{283C04FB-A394-5443-BF22-752C5A00CCA1}" type="slidenum">
              <a:rPr lang="en-US" sz="900" smtClean="0">
                <a:solidFill>
                  <a:schemeClr val="bg1">
                    <a:lumMod val="65000"/>
                  </a:schemeClr>
                </a:solidFill>
                <a:latin typeface="+mj-lt"/>
              </a:rPr>
              <a:pPr algn="r" eaLnBrk="0" hangingPunct="0"/>
              <a:t>‹#›</a:t>
            </a:fld>
            <a:endParaRPr lang="en-US" sz="9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6504"/>
            <a:ext cx="7893698" cy="864296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65130"/>
            <a:ext cx="8128610" cy="48610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7010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  <p:sldLayoutId id="2147483700" r:id="rId14"/>
    <p:sldLayoutId id="2147483701" r:id="rId15"/>
    <p:sldLayoutId id="2147483667" r:id="rId16"/>
    <p:sldLayoutId id="2147483683" r:id="rId17"/>
    <p:sldLayoutId id="2147483685" r:id="rId18"/>
  </p:sldLayoutIdLst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4000"/>
        </a:lnSpc>
        <a:spcBef>
          <a:spcPct val="0"/>
        </a:spcBef>
        <a:buNone/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9863" indent="-169863" algn="l" defTabSz="914400" rtl="0" eaLnBrk="1" latinLnBrk="0" hangingPunct="1">
        <a:lnSpc>
          <a:spcPct val="100000"/>
        </a:lnSpc>
        <a:spcBef>
          <a:spcPts val="900"/>
        </a:spcBef>
        <a:buClr>
          <a:srgbClr val="FF0000"/>
        </a:buClr>
        <a:buFont typeface="Wingdings" panose="05000000000000000000" pitchFamily="2" charset="2"/>
        <a:buChar char="§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69863" algn="l" defTabSz="914400" rtl="0" eaLnBrk="1" latinLnBrk="0" hangingPunct="1">
        <a:lnSpc>
          <a:spcPct val="100000"/>
        </a:lnSpc>
        <a:spcBef>
          <a:spcPts val="400"/>
        </a:spcBef>
        <a:buClr>
          <a:srgbClr val="FF0000"/>
        </a:buClr>
        <a:buFont typeface="Arial" panose="020B0604020202020204" pitchFamily="34" charset="0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744538" indent="-169863" algn="l" defTabSz="914400" rtl="0" eaLnBrk="1" latinLnBrk="0" hangingPunct="1">
        <a:lnSpc>
          <a:spcPct val="100000"/>
        </a:lnSpc>
        <a:spcBef>
          <a:spcPts val="400"/>
        </a:spcBef>
        <a:buClr>
          <a:srgbClr val="FF0000"/>
        </a:buClr>
        <a:buFont typeface="Wingdings" panose="05000000000000000000" pitchFamily="2" charset="2"/>
        <a:buChar char="§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084263" indent="-169863" algn="l" defTabSz="914400" rtl="0" eaLnBrk="1" latinLnBrk="0" hangingPunct="1">
        <a:lnSpc>
          <a:spcPct val="100000"/>
        </a:lnSpc>
        <a:spcBef>
          <a:spcPts val="400"/>
        </a:spcBef>
        <a:buClr>
          <a:srgbClr val="FF0000"/>
        </a:buClr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169863" algn="l" defTabSz="914400" rtl="0" eaLnBrk="1" latinLnBrk="0" hangingPunct="1">
        <a:lnSpc>
          <a:spcPct val="100000"/>
        </a:lnSpc>
        <a:spcBef>
          <a:spcPts val="400"/>
        </a:spcBef>
        <a:buClr>
          <a:srgbClr val="FF0000"/>
        </a:buClr>
        <a:buFont typeface="Wingdings" panose="05000000000000000000" pitchFamily="2" charset="2"/>
        <a:buChar char="§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66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4.png"/><Relationship Id="rId4" Type="http://schemas.openxmlformats.org/officeDocument/2006/relationships/image" Target="../media/image104.png"/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263.png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265.png"/><Relationship Id="rId3" Type="http://schemas.openxmlformats.org/officeDocument/2006/relationships/image" Target="../media/image266.emf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4" Type="http://schemas.openxmlformats.org/officeDocument/2006/relationships/image" Target="../media/image266.emf"/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265.png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267.png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267.png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104.png"/><Relationship Id="rId3" Type="http://schemas.openxmlformats.org/officeDocument/2006/relationships/image" Target="../media/image265.png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268.png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269.png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104.png"/><Relationship Id="rId3" Type="http://schemas.openxmlformats.org/officeDocument/2006/relationships/image" Target="../media/image270.png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104.png"/><Relationship Id="rId3" Type="http://schemas.openxmlformats.org/officeDocument/2006/relationships/image" Target="../media/image271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4" Type="http://schemas.openxmlformats.org/officeDocument/2006/relationships/image" Target="../media/image68.png"/><Relationship Id="rId5" Type="http://schemas.openxmlformats.org/officeDocument/2006/relationships/image" Target="../media/image69.png"/><Relationship Id="rId6" Type="http://schemas.openxmlformats.org/officeDocument/2006/relationships/image" Target="../media/image70.png"/><Relationship Id="rId7" Type="http://schemas.openxmlformats.org/officeDocument/2006/relationships/image" Target="../media/image71.png"/><Relationship Id="rId8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7.png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272.png"/><Relationship Id="rId3" Type="http://schemas.openxmlformats.org/officeDocument/2006/relationships/image" Target="../media/image273.png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5.png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5.png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5.png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274.pn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4" Type="http://schemas.openxmlformats.org/officeDocument/2006/relationships/image" Target="../media/image276.png"/><Relationship Id="rId5" Type="http://schemas.openxmlformats.org/officeDocument/2006/relationships/image" Target="../media/image277.png"/><Relationship Id="rId6" Type="http://schemas.openxmlformats.org/officeDocument/2006/relationships/image" Target="../media/image278.png"/><Relationship Id="rId7" Type="http://schemas.openxmlformats.org/officeDocument/2006/relationships/image" Target="../media/image279.png"/><Relationship Id="rId8" Type="http://schemas.openxmlformats.org/officeDocument/2006/relationships/image" Target="../media/image280.png"/><Relationship Id="rId9" Type="http://schemas.openxmlformats.org/officeDocument/2006/relationships/image" Target="../media/image281.png"/><Relationship Id="rId10" Type="http://schemas.openxmlformats.org/officeDocument/2006/relationships/image" Target="../media/image274.png"/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275.jpe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6.png"/><Relationship Id="rId4" Type="http://schemas.openxmlformats.org/officeDocument/2006/relationships/image" Target="../media/image22.png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4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2.jpeg"/><Relationship Id="rId4" Type="http://schemas.openxmlformats.org/officeDocument/2006/relationships/image" Target="../media/image28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4" Type="http://schemas.openxmlformats.org/officeDocument/2006/relationships/image" Target="../media/image75.png"/><Relationship Id="rId5" Type="http://schemas.openxmlformats.org/officeDocument/2006/relationships/image" Target="../media/image76.png"/><Relationship Id="rId6" Type="http://schemas.openxmlformats.org/officeDocument/2006/relationships/image" Target="../media/image77.png"/><Relationship Id="rId7" Type="http://schemas.openxmlformats.org/officeDocument/2006/relationships/image" Target="../media/image78.png"/><Relationship Id="rId8" Type="http://schemas.openxmlformats.org/officeDocument/2006/relationships/image" Target="../media/image41.png"/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73.png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5.png"/><Relationship Id="rId4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4.pn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6.png"/><Relationship Id="rId4" Type="http://schemas.openxmlformats.org/officeDocument/2006/relationships/image" Target="../media/image79.png"/><Relationship Id="rId5" Type="http://schemas.openxmlformats.org/officeDocument/2006/relationships/image" Target="../media/image28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4.pn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4.png"/><Relationship Id="rId4" Type="http://schemas.openxmlformats.org/officeDocument/2006/relationships/image" Target="../media/image289.png"/><Relationship Id="rId5" Type="http://schemas.openxmlformats.org/officeDocument/2006/relationships/image" Target="../media/image28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8.pn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9.png"/><Relationship Id="rId4" Type="http://schemas.openxmlformats.org/officeDocument/2006/relationships/image" Target="../media/image286.png"/><Relationship Id="rId5" Type="http://schemas.openxmlformats.org/officeDocument/2006/relationships/image" Target="../media/image99.png"/><Relationship Id="rId6" Type="http://schemas.openxmlformats.org/officeDocument/2006/relationships/image" Target="../media/image29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4.pn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9.png"/><Relationship Id="rId4" Type="http://schemas.openxmlformats.org/officeDocument/2006/relationships/image" Target="../media/image286.png"/><Relationship Id="rId5" Type="http://schemas.openxmlformats.org/officeDocument/2006/relationships/image" Target="../media/image29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4.pn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9.png"/><Relationship Id="rId4" Type="http://schemas.openxmlformats.org/officeDocument/2006/relationships/image" Target="../media/image286.png"/><Relationship Id="rId5" Type="http://schemas.openxmlformats.org/officeDocument/2006/relationships/image" Target="../media/image292.png"/><Relationship Id="rId6" Type="http://schemas.openxmlformats.org/officeDocument/2006/relationships/image" Target="../media/image9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4.pn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9.png"/><Relationship Id="rId4" Type="http://schemas.openxmlformats.org/officeDocument/2006/relationships/image" Target="../media/image286.png"/><Relationship Id="rId5" Type="http://schemas.openxmlformats.org/officeDocument/2006/relationships/image" Target="../media/image294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3.jpeg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9.png"/><Relationship Id="rId3" Type="http://schemas.openxmlformats.org/officeDocument/2006/relationships/image" Target="../media/image295.pn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6.png"/><Relationship Id="rId4" Type="http://schemas.openxmlformats.org/officeDocument/2006/relationships/image" Target="../media/image17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9.pn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7.png"/><Relationship Id="rId4" Type="http://schemas.openxmlformats.org/officeDocument/2006/relationships/image" Target="../media/image17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8.png"/><Relationship Id="rId4" Type="http://schemas.openxmlformats.org/officeDocument/2006/relationships/image" Target="../media/image17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9.png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299.pn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0.png"/><Relationship Id="rId4" Type="http://schemas.openxmlformats.org/officeDocument/2006/relationships/image" Target="../media/image301.png"/><Relationship Id="rId5" Type="http://schemas.microsoft.com/office/2007/relationships/hdphoto" Target="../media/hdphoto5.wdp"/><Relationship Id="rId6" Type="http://schemas.openxmlformats.org/officeDocument/2006/relationships/image" Target="../media/image299.png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5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302.png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3.png"/><Relationship Id="rId4" Type="http://schemas.openxmlformats.org/officeDocument/2006/relationships/image" Target="../media/image302.png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6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4.png"/><Relationship Id="rId4" Type="http://schemas.openxmlformats.org/officeDocument/2006/relationships/image" Target="../media/image302.png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305.png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6.png"/><Relationship Id="rId4" Type="http://schemas.openxmlformats.org/officeDocument/2006/relationships/image" Target="../media/image307.png"/><Relationship Id="rId5" Type="http://schemas.openxmlformats.org/officeDocument/2006/relationships/image" Target="../media/image305.png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8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308.png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9.png"/><Relationship Id="rId4" Type="http://schemas.openxmlformats.org/officeDocument/2006/relationships/image" Target="../media/image310.png"/><Relationship Id="rId5" Type="http://schemas.openxmlformats.org/officeDocument/2006/relationships/image" Target="../media/image311.png"/><Relationship Id="rId6" Type="http://schemas.openxmlformats.org/officeDocument/2006/relationships/image" Target="../media/image308.png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9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312.png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313.png"/><Relationship Id="rId5" Type="http://schemas.openxmlformats.org/officeDocument/2006/relationships/image" Target="../media/image36.png"/><Relationship Id="rId6" Type="http://schemas.openxmlformats.org/officeDocument/2006/relationships/image" Target="../media/image14.png"/><Relationship Id="rId7" Type="http://schemas.openxmlformats.org/officeDocument/2006/relationships/image" Target="../media/image314.png"/><Relationship Id="rId8" Type="http://schemas.openxmlformats.org/officeDocument/2006/relationships/image" Target="../media/image315.png"/><Relationship Id="rId9" Type="http://schemas.openxmlformats.org/officeDocument/2006/relationships/image" Target="../media/image316.png"/><Relationship Id="rId10" Type="http://schemas.openxmlformats.org/officeDocument/2006/relationships/image" Target="../media/image317.png"/><Relationship Id="rId11" Type="http://schemas.openxmlformats.org/officeDocument/2006/relationships/image" Target="../media/image312.png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318.png"/></Relationships>
</file>

<file path=ppt/slides/_rels/slide15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27.jpeg"/><Relationship Id="rId12" Type="http://schemas.openxmlformats.org/officeDocument/2006/relationships/image" Target="../media/image328.png"/><Relationship Id="rId13" Type="http://schemas.openxmlformats.org/officeDocument/2006/relationships/image" Target="../media/image38.png"/><Relationship Id="rId14" Type="http://schemas.openxmlformats.org/officeDocument/2006/relationships/image" Target="../media/image73.png"/><Relationship Id="rId15" Type="http://schemas.openxmlformats.org/officeDocument/2006/relationships/image" Target="../media/image318.png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19.png"/><Relationship Id="rId4" Type="http://schemas.openxmlformats.org/officeDocument/2006/relationships/image" Target="../media/image320.png"/><Relationship Id="rId5" Type="http://schemas.openxmlformats.org/officeDocument/2006/relationships/image" Target="../media/image321.png"/><Relationship Id="rId6" Type="http://schemas.openxmlformats.org/officeDocument/2006/relationships/image" Target="../media/image322.png"/><Relationship Id="rId7" Type="http://schemas.openxmlformats.org/officeDocument/2006/relationships/image" Target="../media/image323.png"/><Relationship Id="rId8" Type="http://schemas.openxmlformats.org/officeDocument/2006/relationships/image" Target="../media/image324.png"/><Relationship Id="rId9" Type="http://schemas.openxmlformats.org/officeDocument/2006/relationships/image" Target="../media/image325.png"/><Relationship Id="rId10" Type="http://schemas.openxmlformats.org/officeDocument/2006/relationships/image" Target="../media/image326.png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329.png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0.png"/><Relationship Id="rId4" Type="http://schemas.openxmlformats.org/officeDocument/2006/relationships/image" Target="../media/image331.png"/><Relationship Id="rId5" Type="http://schemas.openxmlformats.org/officeDocument/2006/relationships/image" Target="../media/image332.png"/><Relationship Id="rId6" Type="http://schemas.openxmlformats.org/officeDocument/2006/relationships/image" Target="../media/image333.png"/><Relationship Id="rId7" Type="http://schemas.openxmlformats.org/officeDocument/2006/relationships/image" Target="../media/image24.png"/><Relationship Id="rId8" Type="http://schemas.openxmlformats.org/officeDocument/2006/relationships/image" Target="../media/image324.png"/><Relationship Id="rId9" Type="http://schemas.openxmlformats.org/officeDocument/2006/relationships/image" Target="../media/image73.png"/><Relationship Id="rId10" Type="http://schemas.openxmlformats.org/officeDocument/2006/relationships/image" Target="../media/image329.png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2.xml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334.png"/></Relationships>
</file>

<file path=ppt/slides/_rels/slide15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42.png"/><Relationship Id="rId12" Type="http://schemas.openxmlformats.org/officeDocument/2006/relationships/image" Target="../media/image343.png"/><Relationship Id="rId13" Type="http://schemas.openxmlformats.org/officeDocument/2006/relationships/image" Target="../media/image344.png"/><Relationship Id="rId14" Type="http://schemas.openxmlformats.org/officeDocument/2006/relationships/image" Target="../media/image345.png"/><Relationship Id="rId15" Type="http://schemas.openxmlformats.org/officeDocument/2006/relationships/image" Target="../media/image73.png"/><Relationship Id="rId16" Type="http://schemas.openxmlformats.org/officeDocument/2006/relationships/image" Target="../media/image334.png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32.png"/><Relationship Id="rId4" Type="http://schemas.openxmlformats.org/officeDocument/2006/relationships/image" Target="../media/image335.png"/><Relationship Id="rId5" Type="http://schemas.openxmlformats.org/officeDocument/2006/relationships/image" Target="../media/image336.jpeg"/><Relationship Id="rId6" Type="http://schemas.openxmlformats.org/officeDocument/2006/relationships/image" Target="../media/image337.jpeg"/><Relationship Id="rId7" Type="http://schemas.openxmlformats.org/officeDocument/2006/relationships/image" Target="../media/image338.jpeg"/><Relationship Id="rId8" Type="http://schemas.openxmlformats.org/officeDocument/2006/relationships/image" Target="../media/image339.png"/><Relationship Id="rId9" Type="http://schemas.openxmlformats.org/officeDocument/2006/relationships/image" Target="../media/image340.png"/><Relationship Id="rId10" Type="http://schemas.openxmlformats.org/officeDocument/2006/relationships/image" Target="../media/image34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4" Type="http://schemas.openxmlformats.org/officeDocument/2006/relationships/image" Target="../media/image81.png"/><Relationship Id="rId5" Type="http://schemas.openxmlformats.org/officeDocument/2006/relationships/image" Target="../media/image82.png"/><Relationship Id="rId6" Type="http://schemas.openxmlformats.org/officeDocument/2006/relationships/image" Target="../media/image83.png"/><Relationship Id="rId7" Type="http://schemas.openxmlformats.org/officeDocument/2006/relationships/image" Target="../media/image84.png"/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79.png"/></Relationships>
</file>

<file path=ppt/slides/_rels/slide1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346.png"/></Relationships>
</file>

<file path=ppt/slides/_rels/slide16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52.png"/><Relationship Id="rId12" Type="http://schemas.openxmlformats.org/officeDocument/2006/relationships/image" Target="../media/image353.png"/><Relationship Id="rId13" Type="http://schemas.openxmlformats.org/officeDocument/2006/relationships/image" Target="../media/image354.png"/><Relationship Id="rId14" Type="http://schemas.openxmlformats.org/officeDocument/2006/relationships/image" Target="../media/image355.png"/><Relationship Id="rId15" Type="http://schemas.openxmlformats.org/officeDocument/2006/relationships/image" Target="../media/image73.png"/><Relationship Id="rId16" Type="http://schemas.openxmlformats.org/officeDocument/2006/relationships/image" Target="../media/image346.png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47.png"/><Relationship Id="rId4" Type="http://schemas.openxmlformats.org/officeDocument/2006/relationships/image" Target="../media/image330.png"/><Relationship Id="rId5" Type="http://schemas.openxmlformats.org/officeDocument/2006/relationships/image" Target="../media/image348.png"/><Relationship Id="rId6" Type="http://schemas.openxmlformats.org/officeDocument/2006/relationships/image" Target="../media/image349.png"/><Relationship Id="rId7" Type="http://schemas.openxmlformats.org/officeDocument/2006/relationships/image" Target="../media/image342.png"/><Relationship Id="rId8" Type="http://schemas.openxmlformats.org/officeDocument/2006/relationships/image" Target="../media/image339.png"/><Relationship Id="rId9" Type="http://schemas.openxmlformats.org/officeDocument/2006/relationships/image" Target="../media/image350.png"/><Relationship Id="rId10" Type="http://schemas.openxmlformats.org/officeDocument/2006/relationships/image" Target="../media/image351.png"/></Relationships>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356.png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7.png"/><Relationship Id="rId4" Type="http://schemas.openxmlformats.org/officeDocument/2006/relationships/image" Target="../media/image342.png"/><Relationship Id="rId5" Type="http://schemas.openxmlformats.org/officeDocument/2006/relationships/image" Target="../media/image339.png"/><Relationship Id="rId6" Type="http://schemas.openxmlformats.org/officeDocument/2006/relationships/image" Target="../media/image358.png"/><Relationship Id="rId7" Type="http://schemas.openxmlformats.org/officeDocument/2006/relationships/image" Target="../media/image359.png"/><Relationship Id="rId8" Type="http://schemas.openxmlformats.org/officeDocument/2006/relationships/image" Target="../media/image360.png"/><Relationship Id="rId9" Type="http://schemas.openxmlformats.org/officeDocument/2006/relationships/image" Target="../media/image73.png"/><Relationship Id="rId10" Type="http://schemas.openxmlformats.org/officeDocument/2006/relationships/image" Target="../media/image356.png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5.xml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36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4" Type="http://schemas.openxmlformats.org/officeDocument/2006/relationships/image" Target="../media/image80.png"/><Relationship Id="rId5" Type="http://schemas.openxmlformats.org/officeDocument/2006/relationships/image" Target="../media/image81.png"/><Relationship Id="rId6" Type="http://schemas.openxmlformats.org/officeDocument/2006/relationships/image" Target="../media/image86.png"/><Relationship Id="rId7" Type="http://schemas.openxmlformats.org/officeDocument/2006/relationships/image" Target="../media/image87.png"/><Relationship Id="rId8" Type="http://schemas.openxmlformats.org/officeDocument/2006/relationships/image" Target="../media/image8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9.png"/></Relationships>
</file>

<file path=ppt/slides/_rels/slide170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65.jpeg"/><Relationship Id="rId12" Type="http://schemas.openxmlformats.org/officeDocument/2006/relationships/image" Target="../media/image366.png"/><Relationship Id="rId13" Type="http://schemas.openxmlformats.org/officeDocument/2006/relationships/image" Target="../media/image367.png"/><Relationship Id="rId14" Type="http://schemas.openxmlformats.org/officeDocument/2006/relationships/image" Target="../media/image368.png"/><Relationship Id="rId15" Type="http://schemas.openxmlformats.org/officeDocument/2006/relationships/image" Target="../media/image369.jpeg"/><Relationship Id="rId16" Type="http://schemas.openxmlformats.org/officeDocument/2006/relationships/image" Target="../media/image339.png"/><Relationship Id="rId17" Type="http://schemas.openxmlformats.org/officeDocument/2006/relationships/image" Target="../media/image361.png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32.png"/><Relationship Id="rId4" Type="http://schemas.openxmlformats.org/officeDocument/2006/relationships/image" Target="../media/image348.png"/><Relationship Id="rId5" Type="http://schemas.openxmlformats.org/officeDocument/2006/relationships/image" Target="../media/image353.png"/><Relationship Id="rId6" Type="http://schemas.openxmlformats.org/officeDocument/2006/relationships/image" Target="../media/image354.png"/><Relationship Id="rId7" Type="http://schemas.openxmlformats.org/officeDocument/2006/relationships/image" Target="../media/image355.png"/><Relationship Id="rId8" Type="http://schemas.openxmlformats.org/officeDocument/2006/relationships/image" Target="../media/image362.png"/><Relationship Id="rId9" Type="http://schemas.openxmlformats.org/officeDocument/2006/relationships/image" Target="../media/image363.png"/><Relationship Id="rId10" Type="http://schemas.openxmlformats.org/officeDocument/2006/relationships/image" Target="../media/image364.jpeg"/></Relationships>
</file>

<file path=ppt/slides/_rels/slide1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370.png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1.emf"/><Relationship Id="rId4" Type="http://schemas.openxmlformats.org/officeDocument/2006/relationships/image" Target="../media/image370.png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7.xml"/></Relationships>
</file>

<file path=ppt/slides/_rels/slide1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9.png"/><Relationship Id="rId4" Type="http://schemas.openxmlformats.org/officeDocument/2006/relationships/image" Target="../media/image343.png"/><Relationship Id="rId5" Type="http://schemas.openxmlformats.org/officeDocument/2006/relationships/image" Target="../media/image344.png"/><Relationship Id="rId6" Type="http://schemas.openxmlformats.org/officeDocument/2006/relationships/image" Target="../media/image345.png"/><Relationship Id="rId7" Type="http://schemas.openxmlformats.org/officeDocument/2006/relationships/image" Target="../media/image372.png"/><Relationship Id="rId8" Type="http://schemas.openxmlformats.org/officeDocument/2006/relationships/image" Target="../media/image373.png"/><Relationship Id="rId9" Type="http://schemas.openxmlformats.org/officeDocument/2006/relationships/image" Target="../media/image73.png"/><Relationship Id="rId10" Type="http://schemas.openxmlformats.org/officeDocument/2006/relationships/image" Target="../media/image324.png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8.xml"/></Relationships>
</file>

<file path=ppt/slides/_rels/slide1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4" Type="http://schemas.openxmlformats.org/officeDocument/2006/relationships/image" Target="../media/image79.png"/><Relationship Id="rId5" Type="http://schemas.openxmlformats.org/officeDocument/2006/relationships/image" Target="../media/image84.png"/><Relationship Id="rId6" Type="http://schemas.openxmlformats.org/officeDocument/2006/relationships/image" Target="../media/image8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8.png"/></Relationships>
</file>

<file path=ppt/slides/_rels/slide1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374.png"/></Relationships>
</file>

<file path=ppt/slides/_rels/slide1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5.png"/><Relationship Id="rId4" Type="http://schemas.openxmlformats.org/officeDocument/2006/relationships/image" Target="../media/image376.png"/><Relationship Id="rId5" Type="http://schemas.openxmlformats.org/officeDocument/2006/relationships/image" Target="../media/image377.png"/><Relationship Id="rId6" Type="http://schemas.openxmlformats.org/officeDocument/2006/relationships/image" Target="../media/image374.png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9.xml"/></Relationships>
</file>

<file path=ppt/slides/_rels/slide1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9.jpeg"/><Relationship Id="rId4" Type="http://schemas.openxmlformats.org/officeDocument/2006/relationships/image" Target="../media/image380.jpeg"/><Relationship Id="rId5" Type="http://schemas.openxmlformats.org/officeDocument/2006/relationships/image" Target="../media/image381.jpeg"/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378.jpeg"/></Relationships>
</file>

<file path=ppt/slides/_rels/slide1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4" Type="http://schemas.openxmlformats.org/officeDocument/2006/relationships/image" Target="../media/image89.png"/><Relationship Id="rId5" Type="http://schemas.openxmlformats.org/officeDocument/2006/relationships/image" Target="../media/image79.png"/><Relationship Id="rId6" Type="http://schemas.openxmlformats.org/officeDocument/2006/relationships/image" Target="../media/image84.png"/><Relationship Id="rId7" Type="http://schemas.openxmlformats.org/officeDocument/2006/relationships/image" Target="../media/image8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8.png"/></Relationships>
</file>

<file path=ppt/slides/_rels/slide2.xml.rels><?xml version="1.0" encoding="UTF-8" standalone="yes"?>
<Relationships xmlns="http://schemas.openxmlformats.org/package/2006/relationships"><Relationship Id="rId20" Type="http://schemas.openxmlformats.org/officeDocument/2006/relationships/image" Target="../media/image25.png"/><Relationship Id="rId21" Type="http://schemas.openxmlformats.org/officeDocument/2006/relationships/image" Target="../media/image26.png"/><Relationship Id="rId22" Type="http://schemas.openxmlformats.org/officeDocument/2006/relationships/image" Target="../media/image27.png"/><Relationship Id="rId23" Type="http://schemas.openxmlformats.org/officeDocument/2006/relationships/image" Target="../media/image28.png"/><Relationship Id="rId24" Type="http://schemas.openxmlformats.org/officeDocument/2006/relationships/image" Target="../media/image29.png"/><Relationship Id="rId25" Type="http://schemas.openxmlformats.org/officeDocument/2006/relationships/image" Target="../media/image30.png"/><Relationship Id="rId26" Type="http://schemas.openxmlformats.org/officeDocument/2006/relationships/image" Target="../media/image31.png"/><Relationship Id="rId27" Type="http://schemas.openxmlformats.org/officeDocument/2006/relationships/image" Target="../media/image32.png"/><Relationship Id="rId28" Type="http://schemas.openxmlformats.org/officeDocument/2006/relationships/image" Target="../media/image33.png"/><Relationship Id="rId29" Type="http://schemas.openxmlformats.org/officeDocument/2006/relationships/image" Target="../media/image34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30" Type="http://schemas.openxmlformats.org/officeDocument/2006/relationships/image" Target="../media/image35.png"/><Relationship Id="rId31" Type="http://schemas.openxmlformats.org/officeDocument/2006/relationships/image" Target="../media/image36.png"/><Relationship Id="rId32" Type="http://schemas.openxmlformats.org/officeDocument/2006/relationships/image" Target="../media/image37.png"/><Relationship Id="rId9" Type="http://schemas.openxmlformats.org/officeDocument/2006/relationships/image" Target="../media/image14.png"/><Relationship Id="rId6" Type="http://schemas.openxmlformats.org/officeDocument/2006/relationships/image" Target="../media/image11.png"/><Relationship Id="rId7" Type="http://schemas.openxmlformats.org/officeDocument/2006/relationships/image" Target="../media/image12.png"/><Relationship Id="rId8" Type="http://schemas.openxmlformats.org/officeDocument/2006/relationships/image" Target="../media/image13.png"/><Relationship Id="rId33" Type="http://schemas.openxmlformats.org/officeDocument/2006/relationships/image" Target="../media/image38.png"/><Relationship Id="rId34" Type="http://schemas.openxmlformats.org/officeDocument/2006/relationships/image" Target="../media/image39.png"/><Relationship Id="rId35" Type="http://schemas.openxmlformats.org/officeDocument/2006/relationships/image" Target="../media/image40.png"/><Relationship Id="rId10" Type="http://schemas.openxmlformats.org/officeDocument/2006/relationships/image" Target="../media/image15.png"/><Relationship Id="rId11" Type="http://schemas.openxmlformats.org/officeDocument/2006/relationships/image" Target="../media/image16.png"/><Relationship Id="rId12" Type="http://schemas.openxmlformats.org/officeDocument/2006/relationships/image" Target="../media/image17.png"/><Relationship Id="rId13" Type="http://schemas.openxmlformats.org/officeDocument/2006/relationships/image" Target="../media/image18.png"/><Relationship Id="rId14" Type="http://schemas.openxmlformats.org/officeDocument/2006/relationships/image" Target="../media/image19.png"/><Relationship Id="rId15" Type="http://schemas.openxmlformats.org/officeDocument/2006/relationships/image" Target="../media/image20.png"/><Relationship Id="rId16" Type="http://schemas.openxmlformats.org/officeDocument/2006/relationships/image" Target="../media/image21.png"/><Relationship Id="rId17" Type="http://schemas.openxmlformats.org/officeDocument/2006/relationships/image" Target="../media/image22.png"/><Relationship Id="rId18" Type="http://schemas.openxmlformats.org/officeDocument/2006/relationships/image" Target="../media/image23.png"/><Relationship Id="rId19" Type="http://schemas.openxmlformats.org/officeDocument/2006/relationships/image" Target="../media/image2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4" Type="http://schemas.openxmlformats.org/officeDocument/2006/relationships/image" Target="../media/image92.png"/><Relationship Id="rId5" Type="http://schemas.openxmlformats.org/officeDocument/2006/relationships/image" Target="../media/image79.png"/><Relationship Id="rId6" Type="http://schemas.openxmlformats.org/officeDocument/2006/relationships/image" Target="../media/image85.png"/><Relationship Id="rId7" Type="http://schemas.openxmlformats.org/officeDocument/2006/relationships/image" Target="../media/image93.png"/><Relationship Id="rId8" Type="http://schemas.openxmlformats.org/officeDocument/2006/relationships/image" Target="../media/image9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4" Type="http://schemas.openxmlformats.org/officeDocument/2006/relationships/image" Target="../media/image96.png"/><Relationship Id="rId5" Type="http://schemas.openxmlformats.org/officeDocument/2006/relationships/image" Target="../media/image97.png"/><Relationship Id="rId6" Type="http://schemas.openxmlformats.org/officeDocument/2006/relationships/image" Target="../media/image98.png"/><Relationship Id="rId7" Type="http://schemas.openxmlformats.org/officeDocument/2006/relationships/image" Target="../media/image99.png"/><Relationship Id="rId8" Type="http://schemas.openxmlformats.org/officeDocument/2006/relationships/image" Target="../media/image9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4" Type="http://schemas.openxmlformats.org/officeDocument/2006/relationships/image" Target="../media/image79.png"/><Relationship Id="rId5" Type="http://schemas.openxmlformats.org/officeDocument/2006/relationships/image" Target="../media/image8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4" Type="http://schemas.openxmlformats.org/officeDocument/2006/relationships/image" Target="../media/image85.png"/><Relationship Id="rId5" Type="http://schemas.openxmlformats.org/officeDocument/2006/relationships/image" Target="../media/image101.png"/><Relationship Id="rId6" Type="http://schemas.openxmlformats.org/officeDocument/2006/relationships/image" Target="../media/image102.png"/><Relationship Id="rId7" Type="http://schemas.openxmlformats.org/officeDocument/2006/relationships/image" Target="../media/image9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4" Type="http://schemas.openxmlformats.org/officeDocument/2006/relationships/image" Target="../media/image85.png"/><Relationship Id="rId5" Type="http://schemas.openxmlformats.org/officeDocument/2006/relationships/image" Target="../media/image103.png"/><Relationship Id="rId6" Type="http://schemas.openxmlformats.org/officeDocument/2006/relationships/image" Target="../media/image10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4" Type="http://schemas.openxmlformats.org/officeDocument/2006/relationships/image" Target="../media/image104.png"/><Relationship Id="rId5" Type="http://schemas.openxmlformats.org/officeDocument/2006/relationships/image" Target="../media/image105.png"/><Relationship Id="rId6" Type="http://schemas.openxmlformats.org/officeDocument/2006/relationships/image" Target="../media/image10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4" Type="http://schemas.openxmlformats.org/officeDocument/2006/relationships/image" Target="../media/image85.png"/><Relationship Id="rId5" Type="http://schemas.openxmlformats.org/officeDocument/2006/relationships/image" Target="../media/image107.png"/><Relationship Id="rId6" Type="http://schemas.openxmlformats.org/officeDocument/2006/relationships/image" Target="../media/image10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4" Type="http://schemas.openxmlformats.org/officeDocument/2006/relationships/image" Target="../media/image111.png"/><Relationship Id="rId5" Type="http://schemas.openxmlformats.org/officeDocument/2006/relationships/image" Target="../media/image112.png"/><Relationship Id="rId6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4" Type="http://schemas.openxmlformats.org/officeDocument/2006/relationships/image" Target="../media/image113.png"/><Relationship Id="rId5" Type="http://schemas.openxmlformats.org/officeDocument/2006/relationships/image" Target="../media/image114.png"/><Relationship Id="rId6" Type="http://schemas.openxmlformats.org/officeDocument/2006/relationships/image" Target="../media/image85.png"/><Relationship Id="rId7" Type="http://schemas.openxmlformats.org/officeDocument/2006/relationships/image" Target="../media/image93.png"/><Relationship Id="rId8" Type="http://schemas.openxmlformats.org/officeDocument/2006/relationships/image" Target="../media/image9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4" Type="http://schemas.openxmlformats.org/officeDocument/2006/relationships/image" Target="../media/image11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4" Type="http://schemas.openxmlformats.org/officeDocument/2006/relationships/image" Target="../media/image79.png"/><Relationship Id="rId5" Type="http://schemas.openxmlformats.org/officeDocument/2006/relationships/image" Target="../media/image85.png"/><Relationship Id="rId6" Type="http://schemas.openxmlformats.org/officeDocument/2006/relationships/image" Target="../media/image107.png"/><Relationship Id="rId7" Type="http://schemas.openxmlformats.org/officeDocument/2006/relationships/image" Target="../media/image10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4" Type="http://schemas.openxmlformats.org/officeDocument/2006/relationships/image" Target="../media/image115.png"/><Relationship Id="rId5" Type="http://schemas.openxmlformats.org/officeDocument/2006/relationships/image" Target="../media/image118.png"/><Relationship Id="rId6" Type="http://schemas.openxmlformats.org/officeDocument/2006/relationships/image" Target="../media/image11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4" Type="http://schemas.openxmlformats.org/officeDocument/2006/relationships/image" Target="../media/image89.png"/><Relationship Id="rId5" Type="http://schemas.openxmlformats.org/officeDocument/2006/relationships/image" Target="../media/image79.png"/><Relationship Id="rId6" Type="http://schemas.openxmlformats.org/officeDocument/2006/relationships/image" Target="../media/image85.png"/><Relationship Id="rId7" Type="http://schemas.openxmlformats.org/officeDocument/2006/relationships/image" Target="../media/image90.png"/><Relationship Id="rId8" Type="http://schemas.openxmlformats.org/officeDocument/2006/relationships/image" Target="../media/image12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4" Type="http://schemas.openxmlformats.org/officeDocument/2006/relationships/image" Target="../media/image117.png"/><Relationship Id="rId5" Type="http://schemas.openxmlformats.org/officeDocument/2006/relationships/image" Target="../media/image89.png"/><Relationship Id="rId6" Type="http://schemas.openxmlformats.org/officeDocument/2006/relationships/image" Target="../media/image90.png"/><Relationship Id="rId7" Type="http://schemas.openxmlformats.org/officeDocument/2006/relationships/image" Target="../media/image12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4" Type="http://schemas.openxmlformats.org/officeDocument/2006/relationships/image" Target="../media/image90.png"/><Relationship Id="rId5" Type="http://schemas.openxmlformats.org/officeDocument/2006/relationships/image" Target="../media/image125.png"/><Relationship Id="rId6" Type="http://schemas.openxmlformats.org/officeDocument/2006/relationships/image" Target="../media/image104.png"/><Relationship Id="rId7" Type="http://schemas.openxmlformats.org/officeDocument/2006/relationships/image" Target="../media/image126.png"/><Relationship Id="rId8" Type="http://schemas.openxmlformats.org/officeDocument/2006/relationships/image" Target="../media/image12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4" Type="http://schemas.openxmlformats.org/officeDocument/2006/relationships/image" Target="../media/image129.png"/><Relationship Id="rId5" Type="http://schemas.openxmlformats.org/officeDocument/2006/relationships/image" Target="../media/image130.png"/><Relationship Id="rId6" Type="http://schemas.openxmlformats.org/officeDocument/2006/relationships/image" Target="../media/image131.jpeg"/><Relationship Id="rId7" Type="http://schemas.openxmlformats.org/officeDocument/2006/relationships/image" Target="../media/image132.jpeg"/><Relationship Id="rId8" Type="http://schemas.openxmlformats.org/officeDocument/2006/relationships/image" Target="../media/image133.png"/><Relationship Id="rId9" Type="http://schemas.openxmlformats.org/officeDocument/2006/relationships/image" Target="../media/image134.png"/><Relationship Id="rId10" Type="http://schemas.openxmlformats.org/officeDocument/2006/relationships/image" Target="../media/image135.png"/><Relationship Id="rId11" Type="http://schemas.openxmlformats.org/officeDocument/2006/relationships/image" Target="../media/image41.png"/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128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4" Type="http://schemas.openxmlformats.org/officeDocument/2006/relationships/image" Target="../media/image124.png"/><Relationship Id="rId5" Type="http://schemas.openxmlformats.org/officeDocument/2006/relationships/image" Target="../media/image138.png"/><Relationship Id="rId6" Type="http://schemas.openxmlformats.org/officeDocument/2006/relationships/image" Target="../media/image13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4" Type="http://schemas.openxmlformats.org/officeDocument/2006/relationships/image" Target="../media/image124.png"/><Relationship Id="rId5" Type="http://schemas.openxmlformats.org/officeDocument/2006/relationships/image" Target="../media/image14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41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4" Type="http://schemas.openxmlformats.org/officeDocument/2006/relationships/image" Target="../media/image124.png"/><Relationship Id="rId5" Type="http://schemas.openxmlformats.org/officeDocument/2006/relationships/image" Target="../media/image141.png"/><Relationship Id="rId6" Type="http://schemas.openxmlformats.org/officeDocument/2006/relationships/image" Target="../media/image9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4" Type="http://schemas.openxmlformats.org/officeDocument/2006/relationships/image" Target="../media/image124.png"/><Relationship Id="rId5" Type="http://schemas.openxmlformats.org/officeDocument/2006/relationships/image" Target="../media/image95.png"/><Relationship Id="rId6" Type="http://schemas.openxmlformats.org/officeDocument/2006/relationships/image" Target="../media/image142.png"/><Relationship Id="rId7" Type="http://schemas.openxmlformats.org/officeDocument/2006/relationships/image" Target="../media/image14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jpeg"/><Relationship Id="rId4" Type="http://schemas.openxmlformats.org/officeDocument/2006/relationships/image" Target="../media/image12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4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4" Type="http://schemas.openxmlformats.org/officeDocument/2006/relationships/image" Target="../media/image137.png"/><Relationship Id="rId5" Type="http://schemas.openxmlformats.org/officeDocument/2006/relationships/image" Target="../media/image124.png"/><Relationship Id="rId6" Type="http://schemas.openxmlformats.org/officeDocument/2006/relationships/image" Target="../media/image148.png"/><Relationship Id="rId7" Type="http://schemas.openxmlformats.org/officeDocument/2006/relationships/image" Target="../media/image14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6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4" Type="http://schemas.openxmlformats.org/officeDocument/2006/relationships/image" Target="../media/image124.png"/><Relationship Id="rId5" Type="http://schemas.openxmlformats.org/officeDocument/2006/relationships/image" Target="../media/image148.png"/><Relationship Id="rId6" Type="http://schemas.openxmlformats.org/officeDocument/2006/relationships/image" Target="../media/image149.png"/><Relationship Id="rId7" Type="http://schemas.openxmlformats.org/officeDocument/2006/relationships/image" Target="../media/image150.png"/><Relationship Id="rId8" Type="http://schemas.openxmlformats.org/officeDocument/2006/relationships/image" Target="../media/image151.png"/><Relationship Id="rId9" Type="http://schemas.openxmlformats.org/officeDocument/2006/relationships/image" Target="../media/image9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7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4" Type="http://schemas.openxmlformats.org/officeDocument/2006/relationships/image" Target="../media/image137.png"/><Relationship Id="rId5" Type="http://schemas.openxmlformats.org/officeDocument/2006/relationships/image" Target="../media/image124.png"/><Relationship Id="rId6" Type="http://schemas.openxmlformats.org/officeDocument/2006/relationships/image" Target="../media/image148.png"/><Relationship Id="rId7" Type="http://schemas.openxmlformats.org/officeDocument/2006/relationships/image" Target="../media/image14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4" Type="http://schemas.openxmlformats.org/officeDocument/2006/relationships/image" Target="../media/image124.png"/><Relationship Id="rId5" Type="http://schemas.openxmlformats.org/officeDocument/2006/relationships/image" Target="../media/image148.png"/><Relationship Id="rId6" Type="http://schemas.openxmlformats.org/officeDocument/2006/relationships/image" Target="../media/image149.png"/><Relationship Id="rId7" Type="http://schemas.openxmlformats.org/officeDocument/2006/relationships/image" Target="../media/image153.png"/><Relationship Id="rId8" Type="http://schemas.openxmlformats.org/officeDocument/2006/relationships/image" Target="../media/image154.png"/><Relationship Id="rId9" Type="http://schemas.openxmlformats.org/officeDocument/2006/relationships/image" Target="../media/image9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4" Type="http://schemas.openxmlformats.org/officeDocument/2006/relationships/image" Target="../media/image148.png"/><Relationship Id="rId5" Type="http://schemas.openxmlformats.org/officeDocument/2006/relationships/image" Target="../media/image155.png"/><Relationship Id="rId6" Type="http://schemas.openxmlformats.org/officeDocument/2006/relationships/image" Target="../media/image125.png"/><Relationship Id="rId7" Type="http://schemas.openxmlformats.org/officeDocument/2006/relationships/image" Target="../media/image14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7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4" Type="http://schemas.openxmlformats.org/officeDocument/2006/relationships/image" Target="../media/image137.png"/><Relationship Id="rId5" Type="http://schemas.openxmlformats.org/officeDocument/2006/relationships/image" Target="../media/image156.png"/><Relationship Id="rId6" Type="http://schemas.openxmlformats.org/officeDocument/2006/relationships/image" Target="../media/image157.png"/><Relationship Id="rId7" Type="http://schemas.openxmlformats.org/officeDocument/2006/relationships/image" Target="../media/image158.png"/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148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4" Type="http://schemas.openxmlformats.org/officeDocument/2006/relationships/image" Target="../media/image137.png"/><Relationship Id="rId5" Type="http://schemas.openxmlformats.org/officeDocument/2006/relationships/image" Target="../media/image156.png"/><Relationship Id="rId6" Type="http://schemas.openxmlformats.org/officeDocument/2006/relationships/image" Target="../media/image157.png"/><Relationship Id="rId7" Type="http://schemas.openxmlformats.org/officeDocument/2006/relationships/image" Target="../media/image159.png"/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148.png"/></Relationships>
</file>

<file path=ppt/slides/_rels/slide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9.png"/><Relationship Id="rId12" Type="http://schemas.openxmlformats.org/officeDocument/2006/relationships/image" Target="../media/image9.png"/><Relationship Id="rId13" Type="http://schemas.openxmlformats.org/officeDocument/2006/relationships/image" Target="../media/image48.png"/><Relationship Id="rId14" Type="http://schemas.openxmlformats.org/officeDocument/2006/relationships/image" Target="../media/image49.png"/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42.png"/><Relationship Id="rId3" Type="http://schemas.openxmlformats.org/officeDocument/2006/relationships/image" Target="../media/image8.png"/><Relationship Id="rId4" Type="http://schemas.openxmlformats.org/officeDocument/2006/relationships/image" Target="../media/image43.png"/><Relationship Id="rId5" Type="http://schemas.openxmlformats.org/officeDocument/2006/relationships/image" Target="../media/image36.png"/><Relationship Id="rId6" Type="http://schemas.openxmlformats.org/officeDocument/2006/relationships/image" Target="../media/image44.png"/><Relationship Id="rId7" Type="http://schemas.openxmlformats.org/officeDocument/2006/relationships/image" Target="../media/image45.png"/><Relationship Id="rId8" Type="http://schemas.openxmlformats.org/officeDocument/2006/relationships/image" Target="../media/image38.png"/><Relationship Id="rId9" Type="http://schemas.openxmlformats.org/officeDocument/2006/relationships/image" Target="../media/image46.png"/><Relationship Id="rId10" Type="http://schemas.openxmlformats.org/officeDocument/2006/relationships/image" Target="../media/image47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png"/><Relationship Id="rId4" Type="http://schemas.openxmlformats.org/officeDocument/2006/relationships/image" Target="../media/image124.png"/><Relationship Id="rId5" Type="http://schemas.openxmlformats.org/officeDocument/2006/relationships/image" Target="../media/image162.png"/><Relationship Id="rId6" Type="http://schemas.openxmlformats.org/officeDocument/2006/relationships/image" Target="../media/image163.png"/><Relationship Id="rId7" Type="http://schemas.openxmlformats.org/officeDocument/2006/relationships/image" Target="../media/image139.png"/><Relationship Id="rId8" Type="http://schemas.openxmlformats.org/officeDocument/2006/relationships/image" Target="../media/image149.png"/><Relationship Id="rId9" Type="http://schemas.openxmlformats.org/officeDocument/2006/relationships/image" Target="../media/image137.png"/><Relationship Id="rId10" Type="http://schemas.openxmlformats.org/officeDocument/2006/relationships/image" Target="../media/image16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0.png"/></Relationships>
</file>

<file path=ppt/slides/_rels/slide5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73.jpeg"/><Relationship Id="rId12" Type="http://schemas.openxmlformats.org/officeDocument/2006/relationships/image" Target="../media/image174.png"/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165.jpeg"/><Relationship Id="rId3" Type="http://schemas.openxmlformats.org/officeDocument/2006/relationships/image" Target="../media/image73.png"/><Relationship Id="rId4" Type="http://schemas.openxmlformats.org/officeDocument/2006/relationships/image" Target="../media/image166.png"/><Relationship Id="rId5" Type="http://schemas.openxmlformats.org/officeDocument/2006/relationships/image" Target="../media/image167.png"/><Relationship Id="rId6" Type="http://schemas.openxmlformats.org/officeDocument/2006/relationships/image" Target="../media/image168.jpeg"/><Relationship Id="rId7" Type="http://schemas.openxmlformats.org/officeDocument/2006/relationships/image" Target="../media/image169.png"/><Relationship Id="rId8" Type="http://schemas.openxmlformats.org/officeDocument/2006/relationships/image" Target="../media/image170.png"/><Relationship Id="rId9" Type="http://schemas.openxmlformats.org/officeDocument/2006/relationships/image" Target="../media/image171.png"/><Relationship Id="rId10" Type="http://schemas.openxmlformats.org/officeDocument/2006/relationships/image" Target="../media/image172.jp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175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4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png"/><Relationship Id="rId4" Type="http://schemas.openxmlformats.org/officeDocument/2006/relationships/image" Target="../media/image137.png"/><Relationship Id="rId5" Type="http://schemas.openxmlformats.org/officeDocument/2006/relationships/image" Target="../media/image156.png"/><Relationship Id="rId6" Type="http://schemas.openxmlformats.org/officeDocument/2006/relationships/image" Target="../media/image177.png"/><Relationship Id="rId7" Type="http://schemas.openxmlformats.org/officeDocument/2006/relationships/image" Target="../media/image125.png"/><Relationship Id="rId8" Type="http://schemas.openxmlformats.org/officeDocument/2006/relationships/image" Target="../media/image157.png"/><Relationship Id="rId9" Type="http://schemas.openxmlformats.org/officeDocument/2006/relationships/image" Target="../media/image10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4" Type="http://schemas.openxmlformats.org/officeDocument/2006/relationships/image" Target="../media/image156.png"/><Relationship Id="rId5" Type="http://schemas.openxmlformats.org/officeDocument/2006/relationships/image" Target="../media/image177.png"/><Relationship Id="rId6" Type="http://schemas.openxmlformats.org/officeDocument/2006/relationships/image" Target="../media/image125.png"/><Relationship Id="rId7" Type="http://schemas.openxmlformats.org/officeDocument/2006/relationships/image" Target="../media/image157.png"/><Relationship Id="rId8" Type="http://schemas.openxmlformats.org/officeDocument/2006/relationships/image" Target="../media/image10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8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4" Type="http://schemas.openxmlformats.org/officeDocument/2006/relationships/image" Target="../media/image156.png"/><Relationship Id="rId5" Type="http://schemas.openxmlformats.org/officeDocument/2006/relationships/image" Target="../media/image177.png"/><Relationship Id="rId6" Type="http://schemas.openxmlformats.org/officeDocument/2006/relationships/image" Target="../media/image125.png"/><Relationship Id="rId7" Type="http://schemas.openxmlformats.org/officeDocument/2006/relationships/image" Target="../media/image18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9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4" Type="http://schemas.openxmlformats.org/officeDocument/2006/relationships/image" Target="../media/image162.png"/><Relationship Id="rId5" Type="http://schemas.openxmlformats.org/officeDocument/2006/relationships/image" Target="../media/image125.png"/><Relationship Id="rId6" Type="http://schemas.openxmlformats.org/officeDocument/2006/relationships/image" Target="../media/image149.png"/><Relationship Id="rId7" Type="http://schemas.openxmlformats.org/officeDocument/2006/relationships/image" Target="../media/image182.png"/><Relationship Id="rId8" Type="http://schemas.openxmlformats.org/officeDocument/2006/relationships/image" Target="../media/image164.png"/><Relationship Id="rId9" Type="http://schemas.openxmlformats.org/officeDocument/2006/relationships/image" Target="../media/image18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1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png"/><Relationship Id="rId4" Type="http://schemas.openxmlformats.org/officeDocument/2006/relationships/image" Target="../media/image104.png"/><Relationship Id="rId5" Type="http://schemas.openxmlformats.org/officeDocument/2006/relationships/image" Target="../media/image137.png"/><Relationship Id="rId6" Type="http://schemas.openxmlformats.org/officeDocument/2006/relationships/image" Target="../media/image156.png"/><Relationship Id="rId7" Type="http://schemas.openxmlformats.org/officeDocument/2006/relationships/image" Target="../media/image186.png"/><Relationship Id="rId8" Type="http://schemas.openxmlformats.org/officeDocument/2006/relationships/image" Target="../media/image183.png"/><Relationship Id="rId9" Type="http://schemas.openxmlformats.org/officeDocument/2006/relationships/image" Target="../media/image187.png"/><Relationship Id="rId10" Type="http://schemas.openxmlformats.org/officeDocument/2006/relationships/image" Target="../media/image12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4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4" Type="http://schemas.openxmlformats.org/officeDocument/2006/relationships/image" Target="../media/image162.png"/><Relationship Id="rId5" Type="http://schemas.openxmlformats.org/officeDocument/2006/relationships/image" Target="../media/image182.png"/><Relationship Id="rId6" Type="http://schemas.openxmlformats.org/officeDocument/2006/relationships/image" Target="../media/image189.png"/><Relationship Id="rId7" Type="http://schemas.openxmlformats.org/officeDocument/2006/relationships/image" Target="../media/image190.png"/><Relationship Id="rId8" Type="http://schemas.openxmlformats.org/officeDocument/2006/relationships/image" Target="../media/image183.png"/><Relationship Id="rId9" Type="http://schemas.openxmlformats.org/officeDocument/2006/relationships/image" Target="../media/image191.png"/><Relationship Id="rId10" Type="http://schemas.openxmlformats.org/officeDocument/2006/relationships/image" Target="../media/image16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50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4" Type="http://schemas.openxmlformats.org/officeDocument/2006/relationships/image" Target="../media/image177.png"/><Relationship Id="rId5" Type="http://schemas.openxmlformats.org/officeDocument/2006/relationships/image" Target="../media/image189.png"/><Relationship Id="rId6" Type="http://schemas.openxmlformats.org/officeDocument/2006/relationships/image" Target="../media/image183.png"/><Relationship Id="rId7" Type="http://schemas.openxmlformats.org/officeDocument/2006/relationships/image" Target="../media/image187.png"/><Relationship Id="rId8" Type="http://schemas.openxmlformats.org/officeDocument/2006/relationships/image" Target="../media/image192.png"/><Relationship Id="rId9" Type="http://schemas.openxmlformats.org/officeDocument/2006/relationships/image" Target="../media/image193.png"/><Relationship Id="rId10" Type="http://schemas.openxmlformats.org/officeDocument/2006/relationships/image" Target="../media/image16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7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9.png"/><Relationship Id="rId4" Type="http://schemas.openxmlformats.org/officeDocument/2006/relationships/image" Target="../media/image195.png"/><Relationship Id="rId5" Type="http://schemas.openxmlformats.org/officeDocument/2006/relationships/image" Target="../media/image162.png"/><Relationship Id="rId6" Type="http://schemas.openxmlformats.org/officeDocument/2006/relationships/image" Target="../media/image182.png"/><Relationship Id="rId7" Type="http://schemas.openxmlformats.org/officeDocument/2006/relationships/image" Target="../media/image164.png"/><Relationship Id="rId8" Type="http://schemas.openxmlformats.org/officeDocument/2006/relationships/image" Target="../media/image196.png"/><Relationship Id="rId9" Type="http://schemas.openxmlformats.org/officeDocument/2006/relationships/image" Target="../media/image18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4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7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8.png"/><Relationship Id="rId4" Type="http://schemas.openxmlformats.org/officeDocument/2006/relationships/image" Target="../media/image41.png"/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73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jpeg"/><Relationship Id="rId4" Type="http://schemas.openxmlformats.org/officeDocument/2006/relationships/image" Target="../media/image198.png"/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199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2.png"/><Relationship Id="rId4" Type="http://schemas.openxmlformats.org/officeDocument/2006/relationships/image" Target="../media/image20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1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5.png"/><Relationship Id="rId4" Type="http://schemas.openxmlformats.org/officeDocument/2006/relationships/image" Target="../media/image195.png"/><Relationship Id="rId5" Type="http://schemas.openxmlformats.org/officeDocument/2006/relationships/image" Target="../media/image162.png"/><Relationship Id="rId6" Type="http://schemas.openxmlformats.org/officeDocument/2006/relationships/image" Target="../media/image149.png"/><Relationship Id="rId7" Type="http://schemas.openxmlformats.org/officeDocument/2006/relationships/image" Target="../media/image18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4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png"/><Relationship Id="rId4" Type="http://schemas.openxmlformats.org/officeDocument/2006/relationships/image" Target="../media/image206.png"/><Relationship Id="rId5" Type="http://schemas.openxmlformats.org/officeDocument/2006/relationships/image" Target="../media/image207.png"/><Relationship Id="rId6" Type="http://schemas.openxmlformats.org/officeDocument/2006/relationships/image" Target="../media/image208.png"/><Relationship Id="rId7" Type="http://schemas.openxmlformats.org/officeDocument/2006/relationships/image" Target="../media/image18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5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4" Type="http://schemas.openxmlformats.org/officeDocument/2006/relationships/image" Target="../media/image205.png"/><Relationship Id="rId5" Type="http://schemas.openxmlformats.org/officeDocument/2006/relationships/image" Target="../media/image149.png"/><Relationship Id="rId6" Type="http://schemas.openxmlformats.org/officeDocument/2006/relationships/image" Target="../media/image137.png"/><Relationship Id="rId7" Type="http://schemas.openxmlformats.org/officeDocument/2006/relationships/image" Target="../media/image18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51.png"/><Relationship Id="rId3" Type="http://schemas.openxmlformats.org/officeDocument/2006/relationships/image" Target="../media/image52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1.png"/><Relationship Id="rId4" Type="http://schemas.openxmlformats.org/officeDocument/2006/relationships/image" Target="../media/image137.png"/><Relationship Id="rId5" Type="http://schemas.openxmlformats.org/officeDocument/2006/relationships/image" Target="../media/image183.png"/><Relationship Id="rId6" Type="http://schemas.openxmlformats.org/officeDocument/2006/relationships/image" Target="../media/image156.png"/><Relationship Id="rId7" Type="http://schemas.openxmlformats.org/officeDocument/2006/relationships/image" Target="../media/image192.png"/><Relationship Id="rId8" Type="http://schemas.openxmlformats.org/officeDocument/2006/relationships/image" Target="../media/image21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5.pn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3.png"/><Relationship Id="rId3" Type="http://schemas.openxmlformats.org/officeDocument/2006/relationships/image" Target="../media/image205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5.png"/><Relationship Id="rId4" Type="http://schemas.openxmlformats.org/officeDocument/2006/relationships/image" Target="../media/image205.png"/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214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5.png"/><Relationship Id="rId4" Type="http://schemas.openxmlformats.org/officeDocument/2006/relationships/image" Target="../media/image217.png"/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216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5.png"/><Relationship Id="rId4" Type="http://schemas.openxmlformats.org/officeDocument/2006/relationships/image" Target="../media/image162.png"/><Relationship Id="rId5" Type="http://schemas.openxmlformats.org/officeDocument/2006/relationships/image" Target="../media/image14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8.pn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53.pn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jpeg"/><Relationship Id="rId4" Type="http://schemas.microsoft.com/office/2007/relationships/hdphoto" Target="../media/hdphoto2.wdp"/><Relationship Id="rId5" Type="http://schemas.openxmlformats.org/officeDocument/2006/relationships/image" Target="../media/image221.png"/><Relationship Id="rId6" Type="http://schemas.openxmlformats.org/officeDocument/2006/relationships/image" Target="../media/image222.png"/><Relationship Id="rId7" Type="http://schemas.openxmlformats.org/officeDocument/2006/relationships/hyperlink" Target="http://en.wikipedia.org/wiki/AC_power_plugs_and_sockets" TargetMode="External"/><Relationship Id="rId8" Type="http://schemas.openxmlformats.org/officeDocument/2006/relationships/hyperlink" Target="http://kropla.com/electric2.htm" TargetMode="External"/><Relationship Id="rId9" Type="http://schemas.openxmlformats.org/officeDocument/2006/relationships/image" Target="../media/image223.png"/><Relationship Id="rId10" Type="http://schemas.openxmlformats.org/officeDocument/2006/relationships/image" Target="../media/image224.png"/><Relationship Id="rId11" Type="http://schemas.microsoft.com/office/2007/relationships/hdphoto" Target="../media/hdphoto3.wdp"/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219.png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225.png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14.png"/><Relationship Id="rId5" Type="http://schemas.openxmlformats.org/officeDocument/2006/relationships/image" Target="../media/image227.png"/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226.png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63.png"/><Relationship Id="rId12" Type="http://schemas.openxmlformats.org/officeDocument/2006/relationships/image" Target="../media/image64.png"/><Relationship Id="rId13" Type="http://schemas.openxmlformats.org/officeDocument/2006/relationships/image" Target="../media/image65.png"/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54.png"/><Relationship Id="rId3" Type="http://schemas.openxmlformats.org/officeDocument/2006/relationships/image" Target="../media/image55.png"/><Relationship Id="rId4" Type="http://schemas.openxmlformats.org/officeDocument/2006/relationships/image" Target="../media/image56.png"/><Relationship Id="rId5" Type="http://schemas.openxmlformats.org/officeDocument/2006/relationships/image" Target="../media/image57.png"/><Relationship Id="rId6" Type="http://schemas.openxmlformats.org/officeDocument/2006/relationships/image" Target="../media/image58.png"/><Relationship Id="rId7" Type="http://schemas.openxmlformats.org/officeDocument/2006/relationships/image" Target="../media/image59.png"/><Relationship Id="rId8" Type="http://schemas.openxmlformats.org/officeDocument/2006/relationships/image" Target="../media/image60.png"/><Relationship Id="rId9" Type="http://schemas.openxmlformats.org/officeDocument/2006/relationships/image" Target="../media/image61.png"/><Relationship Id="rId10" Type="http://schemas.openxmlformats.org/officeDocument/2006/relationships/image" Target="../media/image62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228.png"/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24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png"/><Relationship Id="rId4" Type="http://schemas.openxmlformats.org/officeDocument/2006/relationships/image" Target="../media/image231.png"/><Relationship Id="rId5" Type="http://schemas.openxmlformats.org/officeDocument/2006/relationships/image" Target="../media/image232.png"/><Relationship Id="rId6" Type="http://schemas.openxmlformats.org/officeDocument/2006/relationships/image" Target="../media/image233.png"/><Relationship Id="rId7" Type="http://schemas.openxmlformats.org/officeDocument/2006/relationships/image" Target="../media/image234.png"/><Relationship Id="rId8" Type="http://schemas.openxmlformats.org/officeDocument/2006/relationships/image" Target="../media/image235.png"/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229.png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236.png"/></Relationships>
</file>

<file path=ppt/slides/_rels/slide9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45.png"/><Relationship Id="rId12" Type="http://schemas.openxmlformats.org/officeDocument/2006/relationships/image" Target="../media/image246.png"/><Relationship Id="rId13" Type="http://schemas.microsoft.com/office/2007/relationships/hdphoto" Target="../media/hdphoto4.wdp"/><Relationship Id="rId14" Type="http://schemas.openxmlformats.org/officeDocument/2006/relationships/image" Target="../media/image247.png"/><Relationship Id="rId15" Type="http://schemas.openxmlformats.org/officeDocument/2006/relationships/image" Target="../media/image248.png"/><Relationship Id="rId16" Type="http://schemas.openxmlformats.org/officeDocument/2006/relationships/image" Target="../media/image249.png"/><Relationship Id="rId17" Type="http://schemas.openxmlformats.org/officeDocument/2006/relationships/image" Target="../media/image250.png"/><Relationship Id="rId18" Type="http://schemas.openxmlformats.org/officeDocument/2006/relationships/image" Target="../media/image251.png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37.png"/><Relationship Id="rId4" Type="http://schemas.openxmlformats.org/officeDocument/2006/relationships/image" Target="../media/image238.png"/><Relationship Id="rId5" Type="http://schemas.openxmlformats.org/officeDocument/2006/relationships/image" Target="../media/image239.png"/><Relationship Id="rId6" Type="http://schemas.openxmlformats.org/officeDocument/2006/relationships/image" Target="../media/image240.png"/><Relationship Id="rId7" Type="http://schemas.openxmlformats.org/officeDocument/2006/relationships/image" Target="../media/image241.png"/><Relationship Id="rId8" Type="http://schemas.openxmlformats.org/officeDocument/2006/relationships/image" Target="../media/image242.png"/><Relationship Id="rId9" Type="http://schemas.openxmlformats.org/officeDocument/2006/relationships/image" Target="../media/image243.png"/><Relationship Id="rId10" Type="http://schemas.openxmlformats.org/officeDocument/2006/relationships/image" Target="../media/image244.png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252.png"/><Relationship Id="rId3" Type="http://schemas.openxmlformats.org/officeDocument/2006/relationships/image" Target="../media/image253.png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254.jpeg"/><Relationship Id="rId3" Type="http://schemas.openxmlformats.org/officeDocument/2006/relationships/image" Target="../media/image255.jpe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7.png"/><Relationship Id="rId4" Type="http://schemas.openxmlformats.org/officeDocument/2006/relationships/image" Target="../media/image104.png"/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256.png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258.png"/><Relationship Id="rId3" Type="http://schemas.openxmlformats.org/officeDocument/2006/relationships/image" Target="../media/image104.png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259.jpeg"/><Relationship Id="rId3" Type="http://schemas.openxmlformats.org/officeDocument/2006/relationships/image" Target="../media/image260.jpeg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261.png"/><Relationship Id="rId3" Type="http://schemas.openxmlformats.org/officeDocument/2006/relationships/image" Target="../media/image26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0" hangingPunct="0">
              <a:defRPr/>
            </a:pPr>
            <a:r>
              <a:rPr lang="en-US" b="1" dirty="0"/>
              <a:t>Fortinet Product </a:t>
            </a:r>
            <a:r>
              <a:rPr lang="en-US" b="1" dirty="0" smtClean="0"/>
              <a:t>Quick Guide</a:t>
            </a:r>
            <a:endParaRPr lang="en-US" b="1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0" hangingPunct="0">
              <a:defRPr/>
            </a:pPr>
            <a:r>
              <a:rPr lang="en-US" dirty="0" smtClean="0"/>
              <a:t>January, 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4323019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39" name="Rectangle 38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457200" y="465980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457200" y="422321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418717" y="3750589"/>
            <a:ext cx="8229600" cy="436584"/>
          </a:xfrm>
          <a:prstGeom prst="rect">
            <a:avLst/>
          </a:prstGeom>
          <a:solidFill>
            <a:schemeClr val="accent6">
              <a:lumMod val="5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404961" y="1341062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6" name="Rounded Rectangle 45"/>
          <p:cNvSpPr/>
          <p:nvPr/>
        </p:nvSpPr>
        <p:spPr bwMode="auto">
          <a:xfrm>
            <a:off x="1256680" y="1735391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</a:t>
            </a: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AntiVirus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7" name="Rounded Rectangle 46"/>
          <p:cNvSpPr/>
          <p:nvPr/>
        </p:nvSpPr>
        <p:spPr bwMode="auto">
          <a:xfrm>
            <a:off x="1256680" y="2067837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 NGFW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8" name="Rounded Rectangle 47"/>
          <p:cNvSpPr/>
          <p:nvPr/>
        </p:nvSpPr>
        <p:spPr bwMode="auto">
          <a:xfrm>
            <a:off x="1256680" y="2414699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 Web</a:t>
            </a:r>
            <a:r>
              <a:rPr kumimoji="0" lang="en-US" sz="12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Filtering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9" name="Rounded Rectangle 48"/>
          <p:cNvSpPr/>
          <p:nvPr/>
        </p:nvSpPr>
        <p:spPr bwMode="auto">
          <a:xfrm>
            <a:off x="1256680" y="2768431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</a:t>
            </a: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Antispam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0" name="Picture 49" descr="Fortinet_Shield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232" y="1921780"/>
            <a:ext cx="778669" cy="985838"/>
          </a:xfrm>
          <a:prstGeom prst="rect">
            <a:avLst/>
          </a:prstGeom>
          <a:effectLst>
            <a:outerShdw blurRad="152400" dist="101600" dir="5400000" sx="90000" sy="-19000">
              <a:srgbClr val="000000">
                <a:alpha val="20000"/>
              </a:srgbClr>
            </a:outerShdw>
          </a:effectLst>
        </p:spPr>
      </p:pic>
      <p:sp>
        <p:nvSpPr>
          <p:cNvPr id="45" name="Text Placeholder 29"/>
          <p:cNvSpPr>
            <a:spLocks noGrp="1"/>
          </p:cNvSpPr>
          <p:nvPr>
            <p:ph type="body" sz="quarter" idx="4294967295"/>
          </p:nvPr>
        </p:nvSpPr>
        <p:spPr bwMode="auto">
          <a:xfrm>
            <a:off x="4612105" y="1449388"/>
            <a:ext cx="4531896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</a:rPr>
              <a:t>FortiGuard Subscription Services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Deliver real-time Automated Updates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Industry Leading Threat Response Time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Comprehensive Threat Library 24x7x365 Operations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Power by Fortinet in-house Global Threat Research Team</a:t>
            </a:r>
          </a:p>
        </p:txBody>
      </p:sp>
    </p:spTree>
    <p:extLst>
      <p:ext uri="{BB962C8B-B14F-4D97-AF65-F5344CB8AC3E}">
        <p14:creationId xmlns:p14="http://schemas.microsoft.com/office/powerpoint/2010/main" val="3021373805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 112D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6108791" y="1217559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 x FE </a:t>
            </a:r>
            <a:r>
              <a:rPr lang="en-US" sz="1200" dirty="0"/>
              <a:t>Interface with PoE pass-through. (1x PoE-PD, 1x PoE-PS)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23783765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Indoor/Outdoor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o-RO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18dBm (2 Ghz), 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o-RO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16dBm (5 Ghz)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Proprietary POE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1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1x1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2" name="Picture 1" descr="FortiAP112D_Fro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765" y="682258"/>
            <a:ext cx="2238996" cy="3358806"/>
          </a:xfrm>
          <a:prstGeom prst="rect">
            <a:avLst/>
          </a:prstGeom>
        </p:spPr>
      </p:pic>
      <p:pic>
        <p:nvPicPr>
          <p:cNvPr id="3" name="Picture 2" descr="FortiAP112D_SideCorner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54122" y="1165086"/>
            <a:ext cx="2361046" cy="259258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77210" y="188495"/>
            <a:ext cx="5334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431585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 221/223B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79105260"/>
              </p:ext>
            </p:extLst>
          </p:nvPr>
        </p:nvGraphicFramePr>
        <p:xfrm>
          <a:off x="457200" y="3886200"/>
          <a:ext cx="8305800" cy="1746788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221B</a:t>
                      </a:r>
                      <a:r>
                        <a:rPr lang="en-US" sz="1000" baseline="0" dirty="0" smtClean="0">
                          <a:solidFill>
                            <a:srgbClr val="36424A"/>
                          </a:solidFill>
                        </a:rPr>
                        <a:t> </a:t>
                      </a:r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:4 Internal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223B</a:t>
                      </a:r>
                      <a:r>
                        <a:rPr lang="en-US" sz="1000" baseline="0" dirty="0" smtClean="0">
                          <a:solidFill>
                            <a:srgbClr val="36424A"/>
                          </a:solidFill>
                        </a:rPr>
                        <a:t> </a:t>
                      </a:r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:4 External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1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Dual Spatial streams, 600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960" y="1777946"/>
            <a:ext cx="2028123" cy="101406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0494" y="1295583"/>
            <a:ext cx="2565748" cy="2295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582341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</a:t>
            </a:r>
            <a:r>
              <a:rPr lang="en-US" dirty="0"/>
              <a:t> </a:t>
            </a:r>
            <a:r>
              <a:rPr lang="en-US" b="0" i="0" dirty="0" smtClean="0"/>
              <a:t>221/223C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960" y="1777946"/>
            <a:ext cx="2028123" cy="1014062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2218345"/>
              </p:ext>
            </p:extLst>
          </p:nvPr>
        </p:nvGraphicFramePr>
        <p:xfrm>
          <a:off x="457200" y="3886200"/>
          <a:ext cx="8305800" cy="1746788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221C</a:t>
                      </a:r>
                      <a:r>
                        <a:rPr lang="en-US" sz="1000" baseline="0" dirty="0" smtClean="0">
                          <a:solidFill>
                            <a:srgbClr val="36424A"/>
                          </a:solidFill>
                        </a:rPr>
                        <a:t> </a:t>
                      </a:r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:4 Internal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223C</a:t>
                      </a:r>
                      <a:r>
                        <a:rPr lang="en-US" sz="1000" baseline="0" dirty="0" smtClean="0">
                          <a:solidFill>
                            <a:srgbClr val="36424A"/>
                          </a:solidFill>
                        </a:rPr>
                        <a:t> </a:t>
                      </a:r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:4 External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1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Dual Spatial streams, 1167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4930" y="188495"/>
            <a:ext cx="533400" cy="5334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0494" y="1295583"/>
            <a:ext cx="2565748" cy="2295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41515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 320B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25226683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16 (14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24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(250mW)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1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3x3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3 spatial streams, 900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8003" y="1413843"/>
            <a:ext cx="3150962" cy="2113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014470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 320C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98621418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16 (14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24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(250mW)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1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3x3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3 spatial streams, </a:t>
                      </a:r>
                      <a:r>
                        <a:rPr lang="en-US" sz="1000" dirty="0" smtClean="0"/>
                        <a:t>1750 Mbps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8003" y="1413843"/>
            <a:ext cx="3150962" cy="2113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509863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 321C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87582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16 (14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 (100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mW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1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3x3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3 spatial streams, </a:t>
                      </a:r>
                      <a:r>
                        <a:rPr lang="en-US" sz="1000" dirty="0" smtClean="0"/>
                        <a:t>1750 Mbps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7210" y="188495"/>
            <a:ext cx="533400" cy="5334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9960" y="1777946"/>
            <a:ext cx="3499060" cy="1749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015975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 223B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704" y="493847"/>
            <a:ext cx="4018028" cy="3596828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36769937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16 (14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external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1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Dual Spatial streams, 600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6874449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 222B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02466133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Outdoor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16 (14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External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802.3at &amp; proprietary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1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2 spatial streams, </a:t>
                      </a:r>
                      <a:r>
                        <a:rPr lang="en-US" sz="1000" dirty="0" smtClean="0"/>
                        <a:t>600 Mbps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2" name="Picture 1" descr="FAP-222B_F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245485" y="-35685"/>
            <a:ext cx="190983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020530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 222C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</a:t>
            </a:r>
            <a:r>
              <a:rPr lang="en-US" sz="1200" dirty="0" smtClean="0"/>
              <a:t>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308987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Outdoor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16 (14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External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26dBm (398mW)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802.3at &amp; proprietary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1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2 spatial streams, </a:t>
                      </a:r>
                      <a:r>
                        <a:rPr lang="en-US" sz="1000" dirty="0" smtClean="0"/>
                        <a:t>1167 Mbps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7210" y="188495"/>
            <a:ext cx="533400" cy="533400"/>
          </a:xfrm>
          <a:prstGeom prst="rect">
            <a:avLst/>
          </a:prstGeom>
        </p:spPr>
      </p:pic>
      <p:pic>
        <p:nvPicPr>
          <p:cNvPr id="3" name="Picture 2" descr="FortiAP222C_FrontSide_300ppi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872374" y="58688"/>
            <a:ext cx="2069627" cy="4429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319137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 224D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</a:t>
            </a:r>
            <a:r>
              <a:rPr lang="en-US" sz="1200" dirty="0" smtClean="0"/>
              <a:t>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0822227"/>
              </p:ext>
            </p:extLst>
          </p:nvPr>
        </p:nvGraphicFramePr>
        <p:xfrm>
          <a:off x="457200" y="3886200"/>
          <a:ext cx="8305800" cy="1746788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Outdoor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16 (14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External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20dBm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IEEE 802.3af, IEEE 802.3at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1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2 spatial streams, </a:t>
                      </a:r>
                      <a:r>
                        <a:rPr lang="en-US" sz="1000" b="0" i="0" baseline="0" dirty="0" smtClean="0">
                          <a:solidFill>
                            <a:schemeClr val="dk1"/>
                          </a:solidFill>
                          <a:latin typeface="+mn-lt"/>
                        </a:rPr>
                        <a:t>6</a:t>
                      </a:r>
                      <a:r>
                        <a:rPr lang="en-US" sz="1000" dirty="0" smtClean="0"/>
                        <a:t>00 Mbps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7210" y="188495"/>
            <a:ext cx="533400" cy="533400"/>
          </a:xfrm>
          <a:prstGeom prst="rect">
            <a:avLst/>
          </a:prstGeom>
        </p:spPr>
      </p:pic>
      <p:pic>
        <p:nvPicPr>
          <p:cNvPr id="2" name="Picture 1" descr="Fortiap224d_FrontwithAnt-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786163" y="-157445"/>
            <a:ext cx="3267839" cy="4901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714768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 smtClean="0"/>
              <a:t>FortiGate Appliance by Segments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0098" b="20098"/>
          <a:stretch>
            <a:fillRect/>
          </a:stretch>
        </p:blipFill>
        <p:spPr/>
      </p:pic>
      <p:graphicFrame>
        <p:nvGraphicFramePr>
          <p:cNvPr id="30" name="Tab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5235956"/>
              </p:ext>
            </p:extLst>
          </p:nvPr>
        </p:nvGraphicFramePr>
        <p:xfrm>
          <a:off x="0" y="972084"/>
          <a:ext cx="9143999" cy="5390196"/>
        </p:xfrm>
        <a:graphic>
          <a:graphicData uri="http://schemas.openxmlformats.org/drawingml/2006/table">
            <a:tbl>
              <a:tblPr/>
              <a:tblGrid>
                <a:gridCol w="1183949"/>
                <a:gridCol w="1137150"/>
                <a:gridCol w="1137150"/>
                <a:gridCol w="1137150"/>
                <a:gridCol w="1137150"/>
                <a:gridCol w="1137150"/>
                <a:gridCol w="1137150"/>
                <a:gridCol w="1137150"/>
              </a:tblGrid>
              <a:tr h="48957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MSSP</a:t>
                      </a:r>
                      <a:endParaRPr lang="en-US" sz="1100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200" dirty="0" smtClean="0">
                        <a:solidFill>
                          <a:schemeClr val="bg1"/>
                        </a:solidFill>
                        <a:latin typeface="+mn-lt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200" dirty="0" smtClean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200" dirty="0" smtClean="0">
                        <a:solidFill>
                          <a:schemeClr val="bg1"/>
                        </a:solidFill>
                        <a:latin typeface="+mn-lt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  <a:tr h="48957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Carrier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endParaRPr lang="en-US" sz="12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endParaRPr lang="en-US" sz="1200" dirty="0"/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dirty="0" smtClean="0">
                        <a:solidFill>
                          <a:srgbClr val="637F7F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1C1C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37F7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37F7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37F7F"/>
                    </a:solidFill>
                  </a:tcPr>
                </a:tc>
              </a:tr>
              <a:tr h="50535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Data</a:t>
                      </a:r>
                      <a:r>
                        <a:rPr kumimoji="0" lang="en-US" sz="1100" b="1" i="0" u="none" strike="noStrike" cap="none" normalizeH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 Center / Cloud</a:t>
                      </a:r>
                      <a:endParaRPr kumimoji="0" 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solidFill>
                          <a:srgbClr val="A6A6A6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rgbClr val="637F7F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200" dirty="0" smtClean="0">
                        <a:solidFill>
                          <a:srgbClr val="637F7F"/>
                        </a:solidFill>
                        <a:latin typeface="+mn-lt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1C1C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37F7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37F7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37F7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37F7F"/>
                    </a:solidFill>
                  </a:tcPr>
                </a:tc>
              </a:tr>
              <a:tr h="50535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R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90000"/>
                        <a:tabLst/>
                      </a:pPr>
                      <a:r>
                        <a:rPr kumimoji="0" lang="en-US" sz="1100" b="1" i="0" u="none" strike="noStrike" cap="none" spc="20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Enterprise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2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1C1C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✔ </a:t>
                      </a:r>
                      <a:br>
                        <a:rPr lang="en-US" sz="1200" dirty="0" smtClean="0">
                          <a:solidFill>
                            <a:schemeClr val="bg1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</a:b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(Branch)</a:t>
                      </a:r>
                      <a:endParaRPr lang="en-US" sz="1000" dirty="0" smtClean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37F7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 </a:t>
                      </a:r>
                      <a:br>
                        <a:rPr lang="en-US" sz="12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</a:br>
                      <a:r>
                        <a:rPr kumimoji="0" lang="en-US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(Branch)</a:t>
                      </a:r>
                      <a:endParaRPr kumimoji="0" lang="en-US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37F7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 </a:t>
                      </a:r>
                      <a:br>
                        <a:rPr lang="en-US" sz="12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</a:br>
                      <a:r>
                        <a:rPr kumimoji="0" lang="en-US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(Campus)</a:t>
                      </a:r>
                      <a:endParaRPr lang="en-US" sz="100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37F7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br>
                        <a:rPr lang="en-US" sz="12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</a:br>
                      <a:r>
                        <a:rPr kumimoji="0" lang="en-US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(Campus)</a:t>
                      </a:r>
                      <a:endParaRPr lang="en-US" sz="100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37F7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dirty="0" smtClean="0">
                        <a:solidFill>
                          <a:srgbClr val="637F7F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dirty="0" smtClean="0">
                        <a:solidFill>
                          <a:srgbClr val="637F7F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51233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 eaLnBrk="0" hangingPunct="0">
                        <a:spcBef>
                          <a:spcPts val="0"/>
                        </a:spcBef>
                        <a:buClr>
                          <a:schemeClr val="accent1"/>
                        </a:buClr>
                        <a:buSzPct val="90000"/>
                      </a:pPr>
                      <a:r>
                        <a:rPr lang="en-US" sz="1100" b="1" spc="20" dirty="0" smtClean="0">
                          <a:solidFill>
                            <a:srgbClr val="FFFFFF"/>
                          </a:solidFill>
                          <a:latin typeface="Arial" charset="0"/>
                        </a:rPr>
                        <a:t>Distributed</a:t>
                      </a:r>
                    </a:p>
                    <a:p>
                      <a:pPr algn="ctr" eaLnBrk="0" hangingPunct="0">
                        <a:spcBef>
                          <a:spcPts val="0"/>
                        </a:spcBef>
                        <a:buClr>
                          <a:schemeClr val="accent1"/>
                        </a:buClr>
                        <a:buSzPct val="90000"/>
                      </a:pPr>
                      <a:r>
                        <a:rPr lang="en-US" sz="1100" b="1" spc="20" dirty="0" smtClean="0">
                          <a:solidFill>
                            <a:srgbClr val="FFFFFF"/>
                          </a:solidFill>
                          <a:latin typeface="Arial" charset="0"/>
                        </a:rPr>
                        <a:t>Enterprise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37F7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37F7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37F7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dirty="0" smtClean="0">
                        <a:solidFill>
                          <a:srgbClr val="637F7F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1C1C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dirty="0" smtClean="0">
                        <a:solidFill>
                          <a:srgbClr val="637F7F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1C1C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solidFill>
                          <a:srgbClr val="7F7F7F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solidFill>
                          <a:srgbClr val="7F7F7F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4E4E4"/>
                    </a:solidFill>
                  </a:tcPr>
                </a:tc>
              </a:tr>
              <a:tr h="48957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100" b="1" spc="20" dirty="0" smtClean="0">
                          <a:solidFill>
                            <a:srgbClr val="FFFFFF"/>
                          </a:solidFill>
                          <a:latin typeface="Arial" charset="0"/>
                        </a:rPr>
                        <a:t>SMB</a:t>
                      </a:r>
                      <a:endParaRPr lang="en-US" sz="1100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37F7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37F7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dirty="0" smtClean="0">
                        <a:solidFill>
                          <a:srgbClr val="637F7F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1C1C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endParaRPr lang="en-US" sz="1200" dirty="0"/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endParaRPr lang="en-US" sz="1200" dirty="0"/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4E4E4"/>
                    </a:solidFill>
                  </a:tcPr>
                </a:tc>
              </a:tr>
              <a:tr h="9240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Model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30-90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200" dirty="0" smtClean="0"/>
                    </a:p>
                  </a:txBody>
                  <a:tcPr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100- 200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200" dirty="0" smtClean="0"/>
                    </a:p>
                  </a:txBody>
                  <a:tcPr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300-800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200" dirty="0" smtClean="0"/>
                    </a:p>
                  </a:txBody>
                  <a:tcPr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1000</a:t>
                      </a:r>
                    </a:p>
                    <a:p>
                      <a:pPr algn="ctr"/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200" dirty="0"/>
                    </a:p>
                  </a:txBody>
                  <a:tcPr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3000</a:t>
                      </a:r>
                    </a:p>
                    <a:p>
                      <a:pPr algn="ctr"/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200" dirty="0"/>
                    </a:p>
                  </a:txBody>
                  <a:tcPr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5000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200" dirty="0" smtClean="0"/>
                    </a:p>
                  </a:txBody>
                  <a:tcPr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VM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200" dirty="0" smtClean="0"/>
                    </a:p>
                  </a:txBody>
                  <a:tcPr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  <a:tr h="65146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Product Range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 smtClean="0">
                          <a:solidFill>
                            <a:schemeClr val="bg1"/>
                          </a:solidFill>
                        </a:rPr>
                        <a:t>Entry Level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 smtClean="0">
                          <a:solidFill>
                            <a:schemeClr val="bg1"/>
                          </a:solidFill>
                        </a:rPr>
                        <a:t>(2 Digits)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 smtClean="0">
                          <a:solidFill>
                            <a:schemeClr val="bg1"/>
                          </a:solidFill>
                        </a:rPr>
                        <a:t>Mid Range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 smtClean="0">
                          <a:solidFill>
                            <a:schemeClr val="bg1"/>
                          </a:solidFill>
                        </a:rPr>
                        <a:t>(3 digits)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 smtClean="0">
                          <a:solidFill>
                            <a:schemeClr val="bg1"/>
                          </a:solidFill>
                        </a:rPr>
                        <a:t>High End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 smtClean="0">
                          <a:solidFill>
                            <a:schemeClr val="bg1"/>
                          </a:solidFill>
                        </a:rPr>
                        <a:t>(4 digits)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 smtClean="0">
                          <a:solidFill>
                            <a:schemeClr val="bg1"/>
                          </a:solidFill>
                        </a:rPr>
                        <a:t>Virtual &amp; Cloud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  <a:tr h="82290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*Key Hardware Features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 smtClean="0">
                          <a:solidFill>
                            <a:schemeClr val="tx1"/>
                          </a:solidFill>
                        </a:rPr>
                        <a:t>PoE, WiFi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 smtClean="0">
                          <a:solidFill>
                            <a:schemeClr val="tx1"/>
                          </a:solidFill>
                        </a:rPr>
                        <a:t>PoE, High Density GE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 smtClean="0">
                          <a:solidFill>
                            <a:schemeClr val="tx1"/>
                          </a:solidFill>
                        </a:rPr>
                        <a:t>High Density GE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 smtClean="0">
                          <a:solidFill>
                            <a:schemeClr val="tx1"/>
                          </a:solidFill>
                        </a:rPr>
                        <a:t>High Density GE,</a:t>
                      </a:r>
                      <a:r>
                        <a:rPr lang="en-US" sz="11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100" b="0" dirty="0" smtClean="0">
                          <a:solidFill>
                            <a:schemeClr val="tx1"/>
                          </a:solidFill>
                        </a:rPr>
                        <a:t>10 GE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r>
                        <a:rPr lang="en-US" sz="1100" b="0" baseline="0" dirty="0" smtClean="0">
                          <a:solidFill>
                            <a:schemeClr val="tx1"/>
                          </a:solidFill>
                        </a:rPr>
                        <a:t> GE,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baseline="0" dirty="0" smtClean="0">
                          <a:solidFill>
                            <a:schemeClr val="tx1"/>
                          </a:solidFill>
                        </a:rPr>
                        <a:t>40 GE, 100 GE</a:t>
                      </a:r>
                      <a:endParaRPr lang="en-US" sz="11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 smtClean="0">
                          <a:solidFill>
                            <a:schemeClr val="tx1"/>
                          </a:solidFill>
                        </a:rPr>
                        <a:t>H/W Dependent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1" name="Picture 30" descr="Fortinet_Box_1U_Fro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95296" y="4077708"/>
            <a:ext cx="926621" cy="1942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2" name="Picture 31" descr="Fortinet_Box_1U_Fro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5225" y="4077708"/>
            <a:ext cx="926621" cy="1942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409" y="3981186"/>
            <a:ext cx="928801" cy="29053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4" name="Picture 33" descr="Fortinet_Box_3U_Front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36575" y="3910272"/>
            <a:ext cx="921352" cy="38448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5" name="Picture 34" descr="Fortinet_Box_Server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0964" y="3296813"/>
            <a:ext cx="933235" cy="10834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6" name="Picture 35" descr="Fortinet_Box_Large_WiFi_Fron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4998" y="3687010"/>
            <a:ext cx="708276" cy="58006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7" name="Picture 36" descr="Fortinet_Box_Large_WiFi_Front.png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5579"/>
          <a:stretch/>
        </p:blipFill>
        <p:spPr>
          <a:xfrm>
            <a:off x="1288934" y="4142307"/>
            <a:ext cx="708276" cy="19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73652676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FortiAP-Antennas</a:t>
            </a:r>
            <a:endParaRPr lang="en-US" b="0" i="0" dirty="0"/>
          </a:p>
        </p:txBody>
      </p:sp>
      <p:sp>
        <p:nvSpPr>
          <p:cNvPr id="9" name="Content Placeholder 2"/>
          <p:cNvSpPr>
            <a:spLocks/>
          </p:cNvSpPr>
          <p:nvPr/>
        </p:nvSpPr>
        <p:spPr bwMode="auto">
          <a:xfrm>
            <a:off x="404679" y="2972074"/>
            <a:ext cx="2819400" cy="418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 algn="ctr" eaLnBrk="0" hangingPunct="0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1600" b="1" dirty="0" smtClean="0">
                <a:solidFill>
                  <a:srgbClr val="444F51"/>
                </a:solidFill>
              </a:rPr>
              <a:t>FAN-612N/R</a:t>
            </a:r>
            <a:endParaRPr lang="en-US" sz="1600" b="1" dirty="0">
              <a:solidFill>
                <a:srgbClr val="444F5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6479" y="1371875"/>
            <a:ext cx="1600200" cy="1511300"/>
          </a:xfrm>
          <a:prstGeom prst="rect">
            <a:avLst/>
          </a:prstGeom>
        </p:spPr>
      </p:pic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10564072"/>
              </p:ext>
            </p:extLst>
          </p:nvPr>
        </p:nvGraphicFramePr>
        <p:xfrm>
          <a:off x="3429923" y="1506329"/>
          <a:ext cx="5181600" cy="1468366"/>
        </p:xfrm>
        <a:graphic>
          <a:graphicData uri="http://schemas.openxmlformats.org/drawingml/2006/table">
            <a:tbl>
              <a:tblPr firstRow="1" firstCol="1" bandRow="1">
                <a:effectLst/>
                <a:tableStyleId>{073A0DAA-6AF3-43AB-8588-CEC1D06C72B9}</a:tableStyleId>
              </a:tblPr>
              <a:tblGrid>
                <a:gridCol w="1884218"/>
                <a:gridCol w="3297382"/>
              </a:tblGrid>
              <a:tr h="370840">
                <a:tc gridSpan="2">
                  <a:txBody>
                    <a:bodyPr/>
                    <a:lstStyle/>
                    <a:p>
                      <a:pPr algn="l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Specification</a:t>
                      </a:r>
                      <a:endParaRPr lang="en-US" sz="1100" dirty="0"/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Compatible AP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FAP-222B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Type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Point to point antenna for 5Ghz bridging with N/R connectors.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err="1" smtClean="0"/>
                        <a:t>Accessories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Mount Kit sold separately FAN-M22.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</a:tr>
            </a:tbl>
          </a:graphicData>
        </a:graphic>
      </p:graphicFrame>
      <p:sp>
        <p:nvSpPr>
          <p:cNvPr id="12" name="Content Placeholder 2"/>
          <p:cNvSpPr>
            <a:spLocks/>
          </p:cNvSpPr>
          <p:nvPr/>
        </p:nvSpPr>
        <p:spPr bwMode="auto">
          <a:xfrm>
            <a:off x="509548" y="5018918"/>
            <a:ext cx="2819400" cy="464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 algn="ctr" eaLnBrk="0" hangingPunct="0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1600" b="1" dirty="0" smtClean="0">
                <a:solidFill>
                  <a:srgbClr val="444F51"/>
                </a:solidFill>
              </a:rPr>
              <a:t>FAN-500N</a:t>
            </a:r>
            <a:endParaRPr lang="en-US" sz="1600" b="1" dirty="0">
              <a:solidFill>
                <a:srgbClr val="444F51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1415" y="3712920"/>
            <a:ext cx="1314560" cy="1234994"/>
          </a:xfrm>
          <a:prstGeom prst="rect">
            <a:avLst/>
          </a:prstGeom>
        </p:spPr>
      </p:pic>
      <p:graphicFrame>
        <p:nvGraphicFramePr>
          <p:cNvPr id="14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01457132"/>
              </p:ext>
            </p:extLst>
          </p:nvPr>
        </p:nvGraphicFramePr>
        <p:xfrm>
          <a:off x="3476531" y="3867746"/>
          <a:ext cx="5181600" cy="1468366"/>
        </p:xfrm>
        <a:graphic>
          <a:graphicData uri="http://schemas.openxmlformats.org/drawingml/2006/table">
            <a:tbl>
              <a:tblPr firstRow="1" firstCol="1" bandRow="1">
                <a:effectLst/>
                <a:tableStyleId>{073A0DAA-6AF3-43AB-8588-CEC1D06C72B9}</a:tableStyleId>
              </a:tblPr>
              <a:tblGrid>
                <a:gridCol w="1884218"/>
                <a:gridCol w="3297382"/>
              </a:tblGrid>
              <a:tr h="370840">
                <a:tc gridSpan="2">
                  <a:txBody>
                    <a:bodyPr/>
                    <a:lstStyle/>
                    <a:p>
                      <a:pPr algn="l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Specification</a:t>
                      </a:r>
                      <a:endParaRPr lang="en-US" sz="1100" dirty="0"/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Compatible AP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i="0" dirty="0" smtClean="0">
                          <a:latin typeface="+mn-lt"/>
                        </a:rPr>
                        <a:t>FAP-222B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Type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</a:rPr>
                        <a:t>Directional 120 degree outdoor panel antenna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err="1" smtClean="0"/>
                        <a:t>Accessories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Includes two 120cm Cables with N connector.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Mount Kit sold separately FAN-22.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4740462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2590737"/>
              </p:ext>
            </p:extLst>
          </p:nvPr>
        </p:nvGraphicFramePr>
        <p:xfrm>
          <a:off x="252000" y="1260000"/>
          <a:ext cx="8640000" cy="3960106"/>
        </p:xfrm>
        <a:graphic>
          <a:graphicData uri="http://schemas.openxmlformats.org/drawingml/2006/table">
            <a:tbl>
              <a:tblPr firstRow="1" firstCol="1" bandRow="1">
                <a:effectLst/>
                <a:tableStyleId>{073A0DAA-6AF3-43AB-8588-CEC1D06C72B9}</a:tableStyleId>
              </a:tblPr>
              <a:tblGrid>
                <a:gridCol w="1272000"/>
                <a:gridCol w="1473600"/>
                <a:gridCol w="1473600"/>
                <a:gridCol w="1473600"/>
                <a:gridCol w="1473600"/>
                <a:gridCol w="1473600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FAP-11C</a:t>
                      </a:r>
                    </a:p>
                  </a:txBody>
                  <a:tcPr anchor="ctr"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FAP-14C</a:t>
                      </a:r>
                    </a:p>
                  </a:txBody>
                  <a:tcPr anchor="ctr"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FAP-21D</a:t>
                      </a:r>
                    </a:p>
                  </a:txBody>
                  <a:tcPr anchor="ctr"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FAP-28C</a:t>
                      </a:r>
                    </a:p>
                  </a:txBody>
                  <a:tcPr anchor="ctr"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FAP-25D</a:t>
                      </a:r>
                    </a:p>
                  </a:txBody>
                  <a:tcPr anchor="ctr">
                    <a:solidFill>
                      <a:schemeClr val="accent4">
                        <a:lumMod val="5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Use Case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</a:rPr>
                        <a:t>Portable AP for traveller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Remote office or SOHO desktop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FortiPresence</a:t>
                      </a:r>
                      <a:r>
                        <a:rPr kumimoji="0" lang="en-GB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Sensor or Travel/SOHO (USB powered)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Remote office or SOHO desktop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Hotels/Hospitality desktop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Form Factor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Small, portable</a:t>
                      </a:r>
                      <a:endParaRPr kumimoji="0" lang="en-GB" sz="105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Desktop</a:t>
                      </a:r>
                      <a:endParaRPr kumimoji="0" lang="en-GB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Small, portable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Desktop</a:t>
                      </a:r>
                      <a:endParaRPr kumimoji="0" lang="en-GB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Small, portable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Powerstrip design</a:t>
                      </a: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Rx / Tx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1x1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1x1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</a:t>
                      </a:r>
                      <a:endParaRPr kumimoji="0" lang="en-GB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</a:t>
                      </a:r>
                      <a:endParaRPr kumimoji="0" lang="en-GB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</a:t>
                      </a:r>
                      <a:endParaRPr kumimoji="0" lang="en-GB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 1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2.4 GHz b/g/n (150 Mbps)</a:t>
                      </a:r>
                      <a:endParaRPr kumimoji="0" lang="en-U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2.4 GHz b/g/n (150 Mbps)</a:t>
                      </a:r>
                      <a:endParaRPr kumimoji="0" lang="en-U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2.4 GHz b/g/n (300 Mbps)</a:t>
                      </a:r>
                      <a:endParaRPr kumimoji="0" lang="en-U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u-H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2.4/5GHz a/b/g/n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u-H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(300 mbps)</a:t>
                      </a:r>
                      <a:endParaRPr kumimoji="0" lang="hu-H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u-H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2.4/5GHz a/b/g/n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u-H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(300 mbps)</a:t>
                      </a:r>
                      <a:endParaRPr kumimoji="0" lang="hu-H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 2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-</a:t>
                      </a:r>
                      <a:endParaRPr kumimoji="0" lang="en-U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u-H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-</a:t>
                      </a:r>
                      <a:endParaRPr kumimoji="0" lang="hu-H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PoE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NA</a:t>
                      </a:r>
                      <a:endParaRPr lang="en-US" sz="105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NA</a:t>
                      </a:r>
                      <a:endParaRPr lang="en-US" sz="105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NA</a:t>
                      </a:r>
                      <a:endParaRPr lang="en-US" sz="1050" b="0" i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NA</a:t>
                      </a:r>
                      <a:endParaRPr lang="en-US" sz="105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NA</a:t>
                      </a:r>
                      <a:endParaRPr lang="en-US" sz="105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Antennas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internal</a:t>
                      </a:r>
                      <a:endParaRPr kumimoji="0" lang="en-GB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internal</a:t>
                      </a:r>
                      <a:endParaRPr kumimoji="0" lang="en-GB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2 internal</a:t>
                      </a:r>
                      <a:endParaRPr kumimoji="0" lang="en-GB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 internal</a:t>
                      </a:r>
                      <a:endParaRPr kumimoji="0" lang="en-GB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 internal</a:t>
                      </a:r>
                      <a:endParaRPr kumimoji="0" lang="en-GB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Ethernet Ports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GE RJ45 WAN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GE RJ45 LAN</a:t>
                      </a:r>
                      <a:endParaRPr kumimoji="0" lang="en-U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FE WAN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4x FE LAN</a:t>
                      </a:r>
                      <a:endParaRPr kumimoji="0" lang="en-U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2x FE RJ45</a:t>
                      </a:r>
                      <a:endParaRPr kumimoji="0" lang="en-U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GE RJ45 WAN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8x GE RJ45  LAN</a:t>
                      </a:r>
                      <a:endParaRPr kumimoji="0" lang="en-U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GE WAN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4x FE LAN</a:t>
                      </a:r>
                      <a:endParaRPr kumimoji="0" lang="en-U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USB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HelveticaNeue Condensed" pitchFamily="34" charset="0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HelveticaNeue Condensed" pitchFamily="34" charset="0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elveticaNeue Condensed" pitchFamily="34" charset="0"/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HelveticaNeue Condensed" pitchFamily="34" charset="0"/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HelveticaNeue Condensed" pitchFamily="34" charset="0"/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/>
              <a:t>Hardware Overview – FortiAP (Remote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 bwMode="auto">
          <a:xfrm>
            <a:off x="4464628" y="1268972"/>
            <a:ext cx="1489606" cy="3950624"/>
          </a:xfrm>
          <a:prstGeom prst="rect">
            <a:avLst/>
          </a:prstGeom>
          <a:noFill/>
          <a:ln w="28575" cap="flat" cmpd="sng" algn="ctr">
            <a:solidFill>
              <a:srgbClr val="9E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71035" y="1044392"/>
            <a:ext cx="394564" cy="383516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auto">
          <a:xfrm>
            <a:off x="7401885" y="1269911"/>
            <a:ext cx="1489606" cy="3950624"/>
          </a:xfrm>
          <a:prstGeom prst="rect">
            <a:avLst/>
          </a:prstGeom>
          <a:noFill/>
          <a:ln w="28575" cap="flat" cmpd="sng" algn="ctr">
            <a:solidFill>
              <a:srgbClr val="9E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8379" y="1103585"/>
            <a:ext cx="394564" cy="383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431021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/>
              <a:t>Hardware Overview – FortiAP </a:t>
            </a:r>
            <a:r>
              <a:rPr lang="en-US" dirty="0" smtClean="0"/>
              <a:t>(Indoor)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0964999"/>
              </p:ext>
            </p:extLst>
          </p:nvPr>
        </p:nvGraphicFramePr>
        <p:xfrm>
          <a:off x="251999" y="1260000"/>
          <a:ext cx="8640001" cy="4686546"/>
        </p:xfrm>
        <a:graphic>
          <a:graphicData uri="http://schemas.openxmlformats.org/drawingml/2006/table">
            <a:tbl>
              <a:tblPr firstRow="1" firstCol="1" bandRow="1">
                <a:effectLst/>
                <a:tableStyleId>{073A0DAA-6AF3-43AB-8588-CEC1D06C72B9}</a:tableStyleId>
              </a:tblPr>
              <a:tblGrid>
                <a:gridCol w="1272001"/>
                <a:gridCol w="1228000"/>
                <a:gridCol w="1228000"/>
                <a:gridCol w="1228000"/>
                <a:gridCol w="1228000"/>
                <a:gridCol w="1228000"/>
                <a:gridCol w="1228000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FAP-24D</a:t>
                      </a:r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FAP-221B/223B*</a:t>
                      </a:r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FAP-221C/223C*</a:t>
                      </a:r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FAP-320B</a:t>
                      </a:r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FAP-320C</a:t>
                      </a:r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FAP-321C</a:t>
                      </a:r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Use Case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Low density indoor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Medium density indoor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Medium density indoor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</a:rPr>
                        <a:t>Indoor high performance AP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</a:rPr>
                        <a:t>high density 802.11ac</a:t>
                      </a:r>
                      <a:r>
                        <a:rPr kumimoji="0" lang="en-GB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, streaming app resilience</a:t>
                      </a:r>
                      <a:endParaRPr kumimoji="0" lang="en-GB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Medium density </a:t>
                      </a:r>
                      <a:r>
                        <a:rPr kumimoji="0" lang="en-GB" sz="105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802.11ac without resilience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Form Factor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de-DE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Desktop</a:t>
                      </a:r>
                      <a:endParaRPr lang="en-US" sz="1050" b="0" dirty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Smoke Detector, wall or ceiling mount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Smoke </a:t>
                      </a:r>
                      <a:r>
                        <a:rPr kumimoji="0" lang="de-DE" sz="1050" b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Detector</a:t>
                      </a:r>
                      <a:r>
                        <a:rPr kumimoji="0" lang="de-DE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, wall </a:t>
                      </a:r>
                      <a:r>
                        <a:rPr kumimoji="0" lang="de-DE" sz="1050" b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or</a:t>
                      </a:r>
                      <a:r>
                        <a:rPr kumimoji="0" lang="de-DE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 </a:t>
                      </a:r>
                      <a:r>
                        <a:rPr kumimoji="0" lang="de-DE" sz="1050" b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ceiling</a:t>
                      </a:r>
                      <a:r>
                        <a:rPr kumimoji="0" lang="de-DE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 </a:t>
                      </a:r>
                      <a:r>
                        <a:rPr kumimoji="0" lang="de-DE" sz="1050" b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mount</a:t>
                      </a:r>
                      <a:endParaRPr kumimoji="0" lang="de-DE" sz="1050" b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5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Wall </a:t>
                      </a:r>
                      <a:r>
                        <a:rPr kumimoji="0" lang="de-DE" sz="105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</a:t>
                      </a:r>
                      <a:r>
                        <a:rPr kumimoji="0" lang="de-DE" sz="105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de-DE" sz="105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ceiling</a:t>
                      </a:r>
                      <a:r>
                        <a:rPr kumimoji="0" lang="de-DE" sz="105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de-DE" sz="105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mount</a:t>
                      </a:r>
                      <a:endParaRPr kumimoji="0" lang="de-DE" sz="105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5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Wall </a:t>
                      </a:r>
                      <a:r>
                        <a:rPr kumimoji="0" lang="de-DE" sz="105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</a:t>
                      </a:r>
                      <a:r>
                        <a:rPr kumimoji="0" lang="de-DE" sz="105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de-DE" sz="105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ceiling</a:t>
                      </a:r>
                      <a:r>
                        <a:rPr kumimoji="0" lang="de-DE" sz="105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de-DE" sz="105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mount</a:t>
                      </a:r>
                      <a:endParaRPr kumimoji="0" lang="de-DE" sz="105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Smoke </a:t>
                      </a:r>
                      <a:r>
                        <a:rPr kumimoji="0" lang="de-DE" sz="1050" b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Detector</a:t>
                      </a:r>
                      <a:r>
                        <a:rPr kumimoji="0" lang="de-DE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, wall </a:t>
                      </a:r>
                      <a:r>
                        <a:rPr kumimoji="0" lang="de-DE" sz="1050" b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or</a:t>
                      </a:r>
                      <a:r>
                        <a:rPr kumimoji="0" lang="de-DE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 </a:t>
                      </a:r>
                      <a:r>
                        <a:rPr kumimoji="0" lang="de-DE" sz="1050" b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ceiling</a:t>
                      </a:r>
                      <a:r>
                        <a:rPr kumimoji="0" lang="de-DE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 </a:t>
                      </a:r>
                      <a:r>
                        <a:rPr kumimoji="0" lang="de-DE" sz="1050" b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mount</a:t>
                      </a:r>
                      <a:endParaRPr kumimoji="0" lang="de-DE" sz="1050" b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Rx / </a:t>
                      </a:r>
                      <a:r>
                        <a:rPr lang="fr-FR" sz="1200" dirty="0" err="1" smtClean="0"/>
                        <a:t>Tx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2x2</a:t>
                      </a:r>
                      <a:endParaRPr kumimoji="0" lang="en-GB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</a:t>
                      </a:r>
                      <a:endParaRPr kumimoji="0" lang="en-GB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2x2</a:t>
                      </a:r>
                      <a:endParaRPr kumimoji="0" lang="en-GB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3x3</a:t>
                      </a:r>
                      <a:endParaRPr lang="en-US" sz="105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3x3</a:t>
                      </a:r>
                      <a:endParaRPr lang="en-US" sz="105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rgbClr val="000000"/>
                          </a:solidFill>
                        </a:rPr>
                        <a:t>3x3</a:t>
                      </a:r>
                      <a:endParaRPr lang="en-US" sz="1050" b="0" i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 1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u-HU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2.4/5GHz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u-HU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a/b/g/n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u-HU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(300 mbps)</a:t>
                      </a:r>
                      <a:endParaRPr kumimoji="0" lang="hu-H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2.4 GHz b/g/n </a:t>
                      </a:r>
                    </a:p>
                    <a:p>
                      <a:pPr algn="ctr"/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(300 Mbps)</a:t>
                      </a:r>
                      <a:endParaRPr lang="en-US" sz="105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2.4 GHz b/g/n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(300 Mbps)</a:t>
                      </a:r>
                      <a:endParaRPr lang="en-US" sz="1050" b="0" i="0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2.4 GHz b/g/n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(450 Mbps)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2.4 GHz b/g/n</a:t>
                      </a:r>
                      <a:endParaRPr kumimoji="0" lang="en-US" sz="1050" b="0" i="0" u="none" strike="noStrike" cap="none" normalizeH="0" baseline="0" dirty="0">
                        <a:ln>
                          <a:noFill/>
                        </a:ln>
                        <a:effectLst/>
                        <a:latin typeface="+mn-lt"/>
                      </a:endParaRPr>
                    </a:p>
                    <a:p>
                      <a:pPr algn="ctr"/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(450 Mbps)</a:t>
                      </a:r>
                      <a:endParaRPr kumimoji="0" lang="en-US" sz="105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2.4 GHz b/g/n</a:t>
                      </a:r>
                      <a:endParaRPr kumimoji="0" lang="en-US" sz="105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ctr"/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(450 Mbps)</a:t>
                      </a:r>
                      <a:endParaRPr kumimoji="0" lang="en-US" sz="1050" b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Radio 2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-</a:t>
                      </a:r>
                      <a:endParaRPr kumimoji="0" lang="hu-H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2.4/5GHz a/b/g/n </a:t>
                      </a: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(300 Mbps)</a:t>
                      </a:r>
                      <a:endParaRPr lang="en-US" sz="105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2.4/5GHz a/b/g/n/ac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(867 Mbps)</a:t>
                      </a:r>
                      <a:endParaRPr lang="en-US" sz="1050" b="0" i="0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2.4/5GHz a/b/g/n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(450 Mbps)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5GHz a/n/ac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(1300 Mbps)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5GHz a/n/ac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(1300 Mbps) 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PoE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802.3af</a:t>
                      </a:r>
                      <a:endParaRPr lang="en-US" sz="1050" b="0" i="0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05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802.3af</a:t>
                      </a:r>
                      <a:endParaRPr lang="en-US" sz="1050" b="0" i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05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05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802.3af</a:t>
                      </a:r>
                      <a:endParaRPr lang="en-US" sz="1050" b="0" i="0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Antennas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2 internal</a:t>
                      </a:r>
                      <a:endParaRPr kumimoji="0" lang="en-GB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 internal /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 external*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4 internal / </a:t>
                      </a:r>
                      <a:br>
                        <a:rPr kumimoji="0" lang="en-GB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</a:br>
                      <a:r>
                        <a:rPr kumimoji="0" lang="en-GB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4 external*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 internal</a:t>
                      </a:r>
                      <a:endParaRPr kumimoji="0" lang="en-GB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 internal</a:t>
                      </a:r>
                      <a:endParaRPr kumimoji="0" lang="en-GB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6 internal</a:t>
                      </a:r>
                      <a:endParaRPr kumimoji="0" lang="en-GB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Ethernet Interfaces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1x GE WAN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4x FE LAN</a:t>
                      </a:r>
                      <a:endParaRPr kumimoji="0" lang="en-U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x GE RJ45</a:t>
                      </a:r>
                      <a:endParaRPr kumimoji="0" lang="en-U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1 x GE RJ45</a:t>
                      </a:r>
                      <a:endParaRPr kumimoji="0" lang="en-U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 x GE RJ45</a:t>
                      </a:r>
                      <a:endParaRPr kumimoji="0" lang="en-U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 x GE RJ45</a:t>
                      </a:r>
                      <a:endParaRPr kumimoji="0" lang="en-U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1 x GE RJ45</a:t>
                      </a:r>
                      <a:endParaRPr kumimoji="0" lang="en-U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USB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elveticaNeue Condensed" pitchFamily="34" charset="0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HelveticaNeue Condensed" pitchFamily="34" charset="0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elveticaNeue Condensed" pitchFamily="34" charset="0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HelveticaNeue Condensed" pitchFamily="34" charset="0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HelveticaNeue Condensed" pitchFamily="34" charset="0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elveticaNeue Condensed" pitchFamily="34" charset="0"/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 bwMode="auto">
          <a:xfrm>
            <a:off x="1516642" y="1268971"/>
            <a:ext cx="1244910" cy="4661327"/>
          </a:xfrm>
          <a:prstGeom prst="rect">
            <a:avLst/>
          </a:prstGeom>
          <a:noFill/>
          <a:ln w="28575" cap="flat" cmpd="sng" algn="ctr">
            <a:solidFill>
              <a:srgbClr val="9E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8354" y="1032741"/>
            <a:ext cx="394564" cy="383516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auto">
          <a:xfrm>
            <a:off x="3976161" y="1281560"/>
            <a:ext cx="1244910" cy="4661327"/>
          </a:xfrm>
          <a:prstGeom prst="rect">
            <a:avLst/>
          </a:prstGeom>
          <a:noFill/>
          <a:ln w="28575" cap="flat" cmpd="sng" algn="ctr">
            <a:solidFill>
              <a:srgbClr val="9E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7873" y="1045330"/>
            <a:ext cx="394564" cy="383516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auto">
          <a:xfrm>
            <a:off x="7664420" y="1281561"/>
            <a:ext cx="1244910" cy="4661327"/>
          </a:xfrm>
          <a:prstGeom prst="rect">
            <a:avLst/>
          </a:prstGeom>
          <a:noFill/>
          <a:ln w="28575" cap="flat" cmpd="sng" algn="ctr">
            <a:solidFill>
              <a:srgbClr val="9E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26132" y="1045331"/>
            <a:ext cx="394564" cy="383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500093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/>
              <a:t>Hardware Overview – FortiAP </a:t>
            </a:r>
            <a:r>
              <a:rPr lang="en-US" dirty="0" smtClean="0"/>
              <a:t>(Outdoor)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2109509"/>
              </p:ext>
            </p:extLst>
          </p:nvPr>
        </p:nvGraphicFramePr>
        <p:xfrm>
          <a:off x="252000" y="1260000"/>
          <a:ext cx="8640000" cy="4087106"/>
        </p:xfrm>
        <a:graphic>
          <a:graphicData uri="http://schemas.openxmlformats.org/drawingml/2006/table">
            <a:tbl>
              <a:tblPr firstRow="1" firstCol="1" bandRow="1">
                <a:effectLst/>
                <a:tableStyleId>{073A0DAA-6AF3-43AB-8588-CEC1D06C72B9}</a:tableStyleId>
              </a:tblPr>
              <a:tblGrid>
                <a:gridCol w="1272000"/>
                <a:gridCol w="1473600"/>
                <a:gridCol w="1473600"/>
                <a:gridCol w="1473600"/>
                <a:gridCol w="1473600"/>
                <a:gridCol w="1473600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FAP-112B</a:t>
                      </a:r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FAP-112D</a:t>
                      </a:r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FAP-224D</a:t>
                      </a:r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FAP-222B</a:t>
                      </a:r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FAP-222C</a:t>
                      </a:r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Use Case</a:t>
                      </a: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Low density outdoor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Low density outdoor, POE pass-through for IP CCTV cameras.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Medium density outdoor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Medium density outdoor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dirty="0" smtClean="0">
                          <a:latin typeface="+mn-lt"/>
                        </a:rPr>
                        <a:t>High density 802.11ac outdoor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Form Factor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Outdoor IP55 rated, wall or pole mount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Outdoor IP55 </a:t>
                      </a:r>
                      <a:r>
                        <a:rPr kumimoji="0" lang="de-DE" sz="1050" b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rated</a:t>
                      </a:r>
                      <a:r>
                        <a:rPr kumimoji="0" lang="de-DE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, wall </a:t>
                      </a:r>
                      <a:r>
                        <a:rPr kumimoji="0" lang="de-DE" sz="1050" b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or</a:t>
                      </a:r>
                      <a:r>
                        <a:rPr kumimoji="0" lang="de-DE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 pole </a:t>
                      </a:r>
                      <a:r>
                        <a:rPr kumimoji="0" lang="de-DE" sz="1050" b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mount</a:t>
                      </a:r>
                      <a:endParaRPr kumimoji="0" lang="de-DE" sz="1050" b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Outdoor IP66 </a:t>
                      </a:r>
                      <a:r>
                        <a:rPr kumimoji="0" lang="de-DE" sz="1050" b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rated</a:t>
                      </a:r>
                      <a:r>
                        <a:rPr kumimoji="0" lang="de-DE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, wall </a:t>
                      </a:r>
                      <a:r>
                        <a:rPr kumimoji="0" lang="de-DE" sz="1050" b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or</a:t>
                      </a:r>
                      <a:r>
                        <a:rPr kumimoji="0" lang="de-DE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 pole </a:t>
                      </a:r>
                      <a:r>
                        <a:rPr kumimoji="0" lang="de-DE" sz="1050" b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mount</a:t>
                      </a:r>
                      <a:endParaRPr kumimoji="0" lang="de-DE" sz="1050" b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de-DE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Outdoor IP67 </a:t>
                      </a:r>
                      <a:r>
                        <a:rPr kumimoji="0" lang="de-DE" sz="1050" b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rated</a:t>
                      </a:r>
                      <a:r>
                        <a:rPr kumimoji="0" lang="de-DE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, wall </a:t>
                      </a:r>
                      <a:r>
                        <a:rPr kumimoji="0" lang="de-DE" sz="1050" b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or</a:t>
                      </a:r>
                      <a:r>
                        <a:rPr kumimoji="0" lang="de-DE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 pole </a:t>
                      </a:r>
                      <a:r>
                        <a:rPr kumimoji="0" lang="de-DE" sz="1050" b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mount</a:t>
                      </a:r>
                      <a:endParaRPr kumimoji="0" lang="de-DE" sz="1050" b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Outdoor IP67 rated, wall or pole mount</a:t>
                      </a: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fr-FR" sz="1200" dirty="0" err="1" smtClean="0"/>
                        <a:t>Rx</a:t>
                      </a:r>
                      <a:r>
                        <a:rPr lang="fr-FR" sz="1200" dirty="0" smtClean="0"/>
                        <a:t> / </a:t>
                      </a:r>
                      <a:r>
                        <a:rPr lang="fr-FR" sz="1200" dirty="0" err="1" smtClean="0"/>
                        <a:t>Tx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1x1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2x2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2x2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i="0" dirty="0" smtClean="0">
                          <a:latin typeface="+mn-lt"/>
                        </a:rPr>
                        <a:t>2x2</a:t>
                      </a:r>
                      <a:endParaRPr lang="en-US" sz="105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 1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2.4 GHz b/g/n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(150 Mbps)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2.4/5GHz a/b/g/n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(150 Mbps)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2.4 GHz b/g/n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(300 Mbps)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2.4 GHz b/g/n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(300Mbps)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05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2.4 GHz b/g/n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(300 Mbps)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Radio 2</a:t>
                      </a: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5GHz a/n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(300 Mbps)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5GHz a/n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(300 Mbps)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5GHz a/n/ac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(867 Mbps)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PoE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05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802.3af</a:t>
                      </a:r>
                      <a:endParaRPr lang="en-US" sz="1050" b="0" i="0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802.3af</a:t>
                      </a:r>
                      <a:endParaRPr lang="en-US" sz="1050" b="0" i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802.3at</a:t>
                      </a:r>
                      <a:endParaRPr lang="en-US" sz="1050" b="0" i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802.3at</a:t>
                      </a:r>
                      <a:endParaRPr lang="en-US" sz="105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Antennas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internal</a:t>
                      </a:r>
                      <a:endParaRPr kumimoji="0" lang="en-GB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1 internal</a:t>
                      </a:r>
                      <a:endParaRPr kumimoji="0" lang="en-GB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4 external </a:t>
                      </a:r>
                      <a:br>
                        <a:rPr kumimoji="0" lang="en-GB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</a:br>
                      <a:r>
                        <a:rPr kumimoji="0" lang="en-GB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(RP-SMA )</a:t>
                      </a:r>
                      <a:endParaRPr kumimoji="0" lang="en-GB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4 external </a:t>
                      </a:r>
                      <a:br>
                        <a:rPr kumimoji="0" lang="en-GB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</a:br>
                      <a:r>
                        <a:rPr kumimoji="0" lang="en-GB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(N-Type)</a:t>
                      </a:r>
                      <a:endParaRPr kumimoji="0" lang="en-GB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 external </a:t>
                      </a:r>
                      <a:br>
                        <a:rPr kumimoji="0" lang="en-GB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GB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(N-Type)</a:t>
                      </a:r>
                      <a:endParaRPr kumimoji="0" lang="en-GB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Ethernet Interfaces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FE RJ45</a:t>
                      </a:r>
                      <a:endParaRPr kumimoji="0" lang="en-U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2x FE RJ45</a:t>
                      </a:r>
                      <a:endParaRPr kumimoji="0" lang="en-U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1 x GE RJ45</a:t>
                      </a:r>
                      <a:endParaRPr kumimoji="0" lang="en-U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1 x GE RJ45</a:t>
                      </a:r>
                      <a:endParaRPr kumimoji="0" lang="en-U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x GE RJ45</a:t>
                      </a:r>
                      <a:endParaRPr kumimoji="0" lang="en-U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USB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HelveticaNeue Condensed" pitchFamily="34" charset="0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elveticaNeue Condensed" pitchFamily="34" charset="0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elveticaNeue Condensed" pitchFamily="34" charset="0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elveticaNeue Condensed" pitchFamily="34" charset="0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HelveticaNeue Condensed" pitchFamily="34" charset="0"/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7" name="Rectangle 6"/>
          <p:cNvSpPr/>
          <p:nvPr/>
        </p:nvSpPr>
        <p:spPr bwMode="auto">
          <a:xfrm>
            <a:off x="2994594" y="1268972"/>
            <a:ext cx="2947986" cy="4078784"/>
          </a:xfrm>
          <a:prstGeom prst="rect">
            <a:avLst/>
          </a:prstGeom>
          <a:noFill/>
          <a:ln w="28575" cap="flat" cmpd="sng" algn="ctr">
            <a:solidFill>
              <a:srgbClr val="9E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71034" y="1067694"/>
            <a:ext cx="394564" cy="383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663846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FortiAP Power Adaptors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3278933"/>
              </p:ext>
            </p:extLst>
          </p:nvPr>
        </p:nvGraphicFramePr>
        <p:xfrm>
          <a:off x="304796" y="1295400"/>
          <a:ext cx="8480899" cy="4623200"/>
        </p:xfrm>
        <a:graphic>
          <a:graphicData uri="http://schemas.openxmlformats.org/drawingml/2006/table">
            <a:tbl>
              <a:tblPr firstRow="1" firstCol="1" bandRow="1">
                <a:effectLst/>
                <a:tableStyleId>{073A0DAA-6AF3-43AB-8588-CEC1D06C72B9}</a:tableStyleId>
              </a:tblPr>
              <a:tblGrid>
                <a:gridCol w="1349192"/>
                <a:gridCol w="1503736"/>
                <a:gridCol w="1760614"/>
                <a:gridCol w="2888820"/>
                <a:gridCol w="978537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108000" marR="108000" marT="72000" marB="72000"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Power Supply Type</a:t>
                      </a:r>
                    </a:p>
                  </a:txBody>
                  <a:tcPr marL="108000" marR="108000" marT="72000" marB="72000"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Power supply shipped with unit</a:t>
                      </a:r>
                    </a:p>
                  </a:txBody>
                  <a:tcPr marL="108000" marR="108000" marT="72000" marB="72000"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(Spare) Power supply order SKU</a:t>
                      </a:r>
                    </a:p>
                  </a:txBody>
                  <a:tcPr marL="108000" marR="108000" marT="72000" marB="72000"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GPI-115</a:t>
                      </a:r>
                      <a:r>
                        <a:rPr lang="en-US" sz="1300" baseline="0" dirty="0" smtClean="0"/>
                        <a:t> Support</a:t>
                      </a:r>
                      <a:endParaRPr lang="en-US" sz="1300" dirty="0"/>
                    </a:p>
                  </a:txBody>
                  <a:tcPr marL="108000" marR="108000" marT="72000" marB="72000" anchor="ctr">
                    <a:solidFill>
                      <a:srgbClr val="3C3C3C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x-none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FAP-11C</a:t>
                      </a:r>
                    </a:p>
                  </a:txBody>
                  <a:tcPr marL="108000" marR="108000" marT="72000" marB="7200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AC</a:t>
                      </a: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Yes - Integrated power supply</a:t>
                      </a: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N/A</a:t>
                      </a: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No</a:t>
                      </a:r>
                    </a:p>
                  </a:txBody>
                  <a:tcPr marL="108000" marR="108000" marT="72000" marB="7200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x-none" sz="1100" b="1" i="0" u="none" strike="noStrike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FAP-14C</a:t>
                      </a:r>
                    </a:p>
                  </a:txBody>
                  <a:tcPr marL="108000" marR="108000" marT="72000" marB="7200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AC</a:t>
                      </a: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Yes</a:t>
                      </a: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SP-FAP14C-PA-XX</a:t>
                      </a: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No</a:t>
                      </a:r>
                    </a:p>
                  </a:txBody>
                  <a:tcPr marL="108000" marR="108000" marT="72000" marB="7200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x-none" sz="1100" b="1" i="0" u="none" strike="noStrike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FAP-21D</a:t>
                      </a:r>
                    </a:p>
                  </a:txBody>
                  <a:tcPr marL="108000" marR="108000" marT="72000" marB="7200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AC</a:t>
                      </a: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Yes - USB powered</a:t>
                      </a: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N/A</a:t>
                      </a: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No</a:t>
                      </a:r>
                    </a:p>
                  </a:txBody>
                  <a:tcPr marL="108000" marR="108000" marT="72000" marB="7200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x-none" sz="1100" b="1" i="0" u="none" strike="noStrike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FAP-24D</a:t>
                      </a:r>
                    </a:p>
                  </a:txBody>
                  <a:tcPr marL="108000" marR="108000" marT="72000" marB="7200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PoE 802.3af</a:t>
                      </a: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No</a:t>
                      </a: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SP-FG20C-PA-XX</a:t>
                      </a: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Yes</a:t>
                      </a:r>
                    </a:p>
                  </a:txBody>
                  <a:tcPr marL="108000" marR="108000" marT="72000" marB="7200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x-none" sz="1100" b="1" i="0" u="none" strike="noStrike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FAP-25D</a:t>
                      </a:r>
                    </a:p>
                  </a:txBody>
                  <a:tcPr marL="108000" marR="108000" marT="72000" marB="7200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AC</a:t>
                      </a: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Yes - Integrated power supply</a:t>
                      </a: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N/A</a:t>
                      </a: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No</a:t>
                      </a:r>
                    </a:p>
                  </a:txBody>
                  <a:tcPr marL="108000" marR="108000" marT="72000" marB="7200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x-none" sz="1100" b="1" i="0" u="none" strike="noStrike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FAP-28C</a:t>
                      </a:r>
                    </a:p>
                  </a:txBody>
                  <a:tcPr marL="108000" marR="108000" marT="72000" marB="7200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AC</a:t>
                      </a: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Yes</a:t>
                      </a: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SP-FG20C-PA-XX</a:t>
                      </a: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No</a:t>
                      </a:r>
                    </a:p>
                  </a:txBody>
                  <a:tcPr marL="108000" marR="108000" marT="72000" marB="7200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x-none" sz="1100" b="1" i="0" u="none" strike="noStrike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FAP-112B</a:t>
                      </a:r>
                    </a:p>
                  </a:txBody>
                  <a:tcPr marL="108000" marR="108000" marT="72000" marB="7200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PoE Proprietary</a:t>
                      </a: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Yes</a:t>
                      </a: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x-non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SP-FAP112B-PA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x-non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(includes PoE injector) + SP-ADAPTORPLUG-01-XX</a:t>
                      </a: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No</a:t>
                      </a:r>
                    </a:p>
                  </a:txBody>
                  <a:tcPr marL="108000" marR="108000" marT="72000" marB="72000" anchor="ctr"/>
                </a:tc>
              </a:tr>
              <a:tr h="299966">
                <a:tc>
                  <a:txBody>
                    <a:bodyPr/>
                    <a:lstStyle/>
                    <a:p>
                      <a:pPr algn="l" fontAlgn="ctr"/>
                      <a:r>
                        <a:rPr lang="x-none" sz="1100" b="1" i="0" u="none" strike="noStrike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FAP-112D</a:t>
                      </a:r>
                    </a:p>
                  </a:txBody>
                  <a:tcPr marL="108000" marR="108000" marT="72000" marB="7200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PoE Proprietary</a:t>
                      </a: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Yes</a:t>
                      </a: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SP-FAP222B-PA (includes PoE injector) + SP-ADAPTORPLUG-01-XX</a:t>
                      </a: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No</a:t>
                      </a:r>
                    </a:p>
                  </a:txBody>
                  <a:tcPr marL="108000" marR="108000" marT="72000" marB="72000" anchor="ctr"/>
                </a:tc>
              </a:tr>
              <a:tr h="299966">
                <a:tc>
                  <a:txBody>
                    <a:bodyPr/>
                    <a:lstStyle/>
                    <a:p>
                      <a:pPr algn="l" fontAlgn="ctr"/>
                      <a:r>
                        <a:rPr lang="x-none" sz="1100" b="1" i="0" u="none" strike="noStrike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FAP-210B</a:t>
                      </a:r>
                    </a:p>
                  </a:txBody>
                  <a:tcPr marL="108000" marR="108000" marT="72000" marB="7200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PoE 802.3af</a:t>
                      </a: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Yes</a:t>
                      </a: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SP-FAP220B-PA-XX</a:t>
                      </a: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Yes</a:t>
                      </a:r>
                    </a:p>
                  </a:txBody>
                  <a:tcPr marL="108000" marR="108000" marT="72000" marB="7200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x-none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FAP-220B</a:t>
                      </a:r>
                    </a:p>
                  </a:txBody>
                  <a:tcPr marL="108000" marR="108000" marT="72000" marB="7200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PoE 802.3af</a:t>
                      </a: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Yes</a:t>
                      </a: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SP-FAP220B-PA-XX</a:t>
                      </a: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Yes</a:t>
                      </a:r>
                    </a:p>
                  </a:txBody>
                  <a:tcPr marL="108000" marR="108000" marT="72000" marB="7200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3718786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FortiAP Power Adaptors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2804933"/>
              </p:ext>
            </p:extLst>
          </p:nvPr>
        </p:nvGraphicFramePr>
        <p:xfrm>
          <a:off x="304796" y="1295400"/>
          <a:ext cx="8480899" cy="3461440"/>
        </p:xfrm>
        <a:graphic>
          <a:graphicData uri="http://schemas.openxmlformats.org/drawingml/2006/table">
            <a:tbl>
              <a:tblPr firstRow="1" firstCol="1" bandRow="1">
                <a:effectLst/>
                <a:tableStyleId>{073A0DAA-6AF3-43AB-8588-CEC1D06C72B9}</a:tableStyleId>
              </a:tblPr>
              <a:tblGrid>
                <a:gridCol w="1349192"/>
                <a:gridCol w="1503736"/>
                <a:gridCol w="1760614"/>
                <a:gridCol w="2902188"/>
                <a:gridCol w="965169"/>
              </a:tblGrid>
              <a:tr h="370840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108000" marR="108000" marT="72000" marB="72000"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Power Supply Type</a:t>
                      </a:r>
                    </a:p>
                  </a:txBody>
                  <a:tcPr marL="108000" marR="108000" marT="72000" marB="72000"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Power supply shipped with unit</a:t>
                      </a:r>
                    </a:p>
                  </a:txBody>
                  <a:tcPr marL="108000" marR="108000" marT="72000" marB="72000"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(Spare) Power supply order SKU</a:t>
                      </a:r>
                    </a:p>
                  </a:txBody>
                  <a:tcPr marL="108000" marR="108000" marT="72000" marB="72000"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GPI-115</a:t>
                      </a:r>
                      <a:r>
                        <a:rPr lang="en-US" sz="1300" baseline="0" dirty="0" smtClean="0"/>
                        <a:t> Support</a:t>
                      </a:r>
                      <a:endParaRPr lang="en-US" sz="1300" dirty="0"/>
                    </a:p>
                  </a:txBody>
                  <a:tcPr marL="108000" marR="108000" marT="72000" marB="72000" anchor="ctr">
                    <a:solidFill>
                      <a:srgbClr val="3C3C3C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x-none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FAP-221B/223B</a:t>
                      </a:r>
                    </a:p>
                  </a:txBody>
                  <a:tcPr marL="108000" marR="108000" marT="72000" marB="7200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PoE 802.3af</a:t>
                      </a: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No</a:t>
                      </a: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SP-FAP221B-PA + </a:t>
                      </a:r>
                      <a:endParaRPr lang="en-US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  <a:p>
                      <a:pPr algn="ctr" fontAlgn="ctr"/>
                      <a:r>
                        <a:rPr lang="x-non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SP-ADAPTORPLUG-01-XX</a:t>
                      </a:r>
                      <a:endParaRPr lang="x-non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Yes</a:t>
                      </a:r>
                    </a:p>
                  </a:txBody>
                  <a:tcPr marL="108000" marR="108000" marT="72000" marB="7200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x-none" sz="1100" b="1" i="0" u="none" strike="noStrike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FAP-221C/223C</a:t>
                      </a:r>
                    </a:p>
                  </a:txBody>
                  <a:tcPr marL="108000" marR="108000" marT="72000" marB="7200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PoE 802.3af</a:t>
                      </a: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No</a:t>
                      </a: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SP-FG20C-PA-XX</a:t>
                      </a: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Yes</a:t>
                      </a:r>
                    </a:p>
                  </a:txBody>
                  <a:tcPr marL="108000" marR="108000" marT="72000" marB="7200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x-none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FAP-222B/222C</a:t>
                      </a:r>
                    </a:p>
                  </a:txBody>
                  <a:tcPr marL="108000" marR="108000" marT="72000" marB="7200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PoE 802.3at/POE Proprietary</a:t>
                      </a: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Yes</a:t>
                      </a: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SP-FAP222B-PA (includes PoE injector) + SP-ADAPTORPLUG-01-XX</a:t>
                      </a: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No</a:t>
                      </a:r>
                    </a:p>
                  </a:txBody>
                  <a:tcPr marL="108000" marR="108000" marT="72000" marB="7200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x-none" sz="1100" b="1" i="0" u="none" strike="noStrike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FAP-224D</a:t>
                      </a:r>
                    </a:p>
                  </a:txBody>
                  <a:tcPr marL="108000" marR="108000" marT="72000" marB="7200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PoE 802.3af</a:t>
                      </a: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Yes</a:t>
                      </a: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SP-FAP221B-PA + </a:t>
                      </a:r>
                      <a:endParaRPr lang="en-US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  <a:p>
                      <a:pPr algn="ctr" fontAlgn="ctr"/>
                      <a:r>
                        <a:rPr lang="x-none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SP-ADAPTORPLUG-01-XX</a:t>
                      </a:r>
                      <a:endParaRPr lang="x-non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Yes</a:t>
                      </a:r>
                    </a:p>
                  </a:txBody>
                  <a:tcPr marL="108000" marR="108000" marT="72000" marB="7200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x-none" sz="1100" b="1" i="0" u="none" strike="noStrike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FAP-320B</a:t>
                      </a:r>
                    </a:p>
                  </a:txBody>
                  <a:tcPr marL="108000" marR="108000" marT="72000" marB="7200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PoE 802.3af</a:t>
                      </a: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No</a:t>
                      </a: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SP-FG20C-PA-XX</a:t>
                      </a: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Yes</a:t>
                      </a:r>
                    </a:p>
                  </a:txBody>
                  <a:tcPr marL="108000" marR="108000" marT="72000" marB="7200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x-none" sz="1100" b="1" i="0" u="none" strike="noStrike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FAP-320C</a:t>
                      </a:r>
                    </a:p>
                  </a:txBody>
                  <a:tcPr marL="108000" marR="108000" marT="72000" marB="7200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PoE 802.3af</a:t>
                      </a: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No</a:t>
                      </a: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SP-FG20C-PA-XX</a:t>
                      </a: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Yes</a:t>
                      </a:r>
                    </a:p>
                  </a:txBody>
                  <a:tcPr marL="108000" marR="108000" marT="72000" marB="7200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x-none" sz="1100" b="1" i="0" u="none" strike="noStrike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FAP-321C</a:t>
                      </a:r>
                    </a:p>
                  </a:txBody>
                  <a:tcPr marL="108000" marR="108000" marT="72000" marB="7200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PoE 802.3af</a:t>
                      </a: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No</a:t>
                      </a: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SP-FG20C-PA-XX</a:t>
                      </a:r>
                    </a:p>
                  </a:txBody>
                  <a:tcPr marL="108000" marR="108000" marT="72000" marB="72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Yes</a:t>
                      </a:r>
                    </a:p>
                  </a:txBody>
                  <a:tcPr marL="108000" marR="108000" marT="72000" marB="7200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1661691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invGray">
          <a:xfrm>
            <a:off x="853440" y="2806868"/>
            <a:ext cx="8290560" cy="846744"/>
          </a:xfrm>
          <a:prstGeom prst="rect">
            <a:avLst/>
          </a:prstGeom>
          <a:solidFill>
            <a:srgbClr val="3C3C3C"/>
          </a:solidFill>
          <a:ln w="28575">
            <a:noFill/>
            <a:round/>
            <a:headEnd/>
            <a:tailEnd/>
          </a:ln>
          <a:extLst/>
        </p:spPr>
        <p:txBody>
          <a:bodyPr wrap="square" rtlCol="0" anchor="ctr"/>
          <a:lstStyle/>
          <a:p>
            <a:pPr marL="914400" lvl="4" defTabSz="342879"/>
            <a:endParaRPr lang="en-US" sz="2000" b="1" dirty="0">
              <a:solidFill>
                <a:schemeClr val="bg1"/>
              </a:solidFill>
              <a:cs typeface="Arial Narrow"/>
            </a:endParaRPr>
          </a:p>
        </p:txBody>
      </p:sp>
      <p:sp>
        <p:nvSpPr>
          <p:cNvPr id="7" name="Rectangle 6"/>
          <p:cNvSpPr/>
          <p:nvPr/>
        </p:nvSpPr>
        <p:spPr bwMode="invGray">
          <a:xfrm>
            <a:off x="0" y="2806868"/>
            <a:ext cx="828842" cy="846744"/>
          </a:xfrm>
          <a:prstGeom prst="rect">
            <a:avLst/>
          </a:prstGeom>
          <a:solidFill>
            <a:srgbClr val="324040"/>
          </a:solidFill>
          <a:ln w="28575">
            <a:noFill/>
            <a:round/>
            <a:headEnd/>
            <a:tailEnd/>
          </a:ln>
          <a:extLst/>
        </p:spPr>
        <p:txBody>
          <a:bodyPr wrap="square" rtlCol="0" anchor="ctr"/>
          <a:lstStyle/>
          <a:p>
            <a:pPr marL="914400" lvl="4" defTabSz="342879"/>
            <a:endParaRPr lang="en-US" sz="2000" b="1" dirty="0">
              <a:solidFill>
                <a:schemeClr val="bg1"/>
              </a:solidFill>
              <a:cs typeface="Arial Narrow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2309797" y="2681146"/>
            <a:ext cx="5125446" cy="1098425"/>
          </a:xfrm>
        </p:spPr>
        <p:txBody>
          <a:bodyPr anchor="ctr"/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FFFFFF"/>
                </a:solidFill>
              </a:rPr>
              <a:t>FortiSwitch</a:t>
            </a:r>
            <a:endParaRPr lang="en-US" sz="3600" b="1" dirty="0">
              <a:solidFill>
                <a:srgbClr val="FFFFFF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40" y="2869201"/>
            <a:ext cx="729142" cy="729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02434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SW-348B_Ft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842" y="4869684"/>
            <a:ext cx="3733800" cy="720558"/>
          </a:xfrm>
          <a:prstGeom prst="rect">
            <a:avLst/>
          </a:prstGeom>
        </p:spPr>
      </p:pic>
      <p:pic>
        <p:nvPicPr>
          <p:cNvPr id="27" name="Picture 26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8642" y="5479284"/>
            <a:ext cx="213020" cy="151969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2011624" y="5402653"/>
            <a:ext cx="14846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FSW-348B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Introducing FortiSwitch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22" name="Content Placeholder 9"/>
          <p:cNvSpPr txBox="1">
            <a:spLocks/>
          </p:cNvSpPr>
          <p:nvPr/>
        </p:nvSpPr>
        <p:spPr>
          <a:xfrm>
            <a:off x="4763801" y="2420763"/>
            <a:ext cx="3987800" cy="12500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6"/>
              </a:buClr>
              <a:buFont typeface="Wingdings" charset="2"/>
              <a:buChar char="§"/>
            </a:pPr>
            <a:r>
              <a:rPr lang="en-US" sz="1600" b="1" dirty="0">
                <a:latin typeface="Arial"/>
                <a:cs typeface="Arial"/>
              </a:rPr>
              <a:t>O</a:t>
            </a:r>
            <a:r>
              <a:rPr lang="en-US" sz="1600" b="1" dirty="0" smtClean="0">
                <a:latin typeface="Arial"/>
                <a:cs typeface="Arial"/>
              </a:rPr>
              <a:t>utstanding </a:t>
            </a:r>
            <a:r>
              <a:rPr lang="en-US" sz="1600" b="1" dirty="0">
                <a:latin typeface="Arial"/>
                <a:cs typeface="Arial"/>
              </a:rPr>
              <a:t>price, performance, and scalability to organizations with diverse operational needs.</a:t>
            </a:r>
            <a:endParaRPr lang="en-US" sz="1500" b="1" dirty="0" smtClean="0">
              <a:latin typeface="Arial"/>
              <a:ea typeface="ＭＳ Ｐゴシック" pitchFamily="34" charset="-128"/>
              <a:cs typeface="Arial"/>
            </a:endParaRP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079996" y="3394605"/>
            <a:ext cx="3644273" cy="1697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High Port Density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Integrated Power Over Ethernet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Connect Access Points, Peripherals, Cameras, Phones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Create an integrated, secure network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9546" y="2771942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1112528" y="2696548"/>
            <a:ext cx="126571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FSW-80-POE</a:t>
            </a:r>
          </a:p>
        </p:txBody>
      </p:sp>
      <p:pic>
        <p:nvPicPr>
          <p:cNvPr id="37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83042" y="2680368"/>
            <a:ext cx="1609520" cy="360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561" y="3213768"/>
            <a:ext cx="3532825" cy="39909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882" y="3771058"/>
            <a:ext cx="3529134" cy="411976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341" y="4437171"/>
            <a:ext cx="3481514" cy="362135"/>
          </a:xfrm>
          <a:prstGeom prst="rect">
            <a:avLst/>
          </a:prstGeom>
          <a:ln>
            <a:noFill/>
          </a:ln>
          <a:effectLst>
            <a:outerShdw blurRad="63500" dist="254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9" name="Picture 38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2688" y="3615519"/>
            <a:ext cx="213020" cy="151969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>
          <a:xfrm>
            <a:off x="1975670" y="3540125"/>
            <a:ext cx="15455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FSW-124B-POE</a:t>
            </a:r>
          </a:p>
        </p:txBody>
      </p:sp>
      <p:pic>
        <p:nvPicPr>
          <p:cNvPr id="41" name="Picture 40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2688" y="4245439"/>
            <a:ext cx="213020" cy="151969"/>
          </a:xfrm>
          <a:prstGeom prst="rect">
            <a:avLst/>
          </a:prstGeom>
        </p:spPr>
      </p:pic>
      <p:sp>
        <p:nvSpPr>
          <p:cNvPr id="42" name="Rectangle 41"/>
          <p:cNvSpPr/>
          <p:nvPr/>
        </p:nvSpPr>
        <p:spPr>
          <a:xfrm>
            <a:off x="1975670" y="4170045"/>
            <a:ext cx="16573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FSW-224B-POE</a:t>
            </a:r>
          </a:p>
        </p:txBody>
      </p:sp>
      <p:pic>
        <p:nvPicPr>
          <p:cNvPr id="43" name="Picture 42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3008" y="4865035"/>
            <a:ext cx="213020" cy="151969"/>
          </a:xfrm>
          <a:prstGeom prst="rect">
            <a:avLst/>
          </a:prstGeom>
        </p:spPr>
      </p:pic>
      <p:sp>
        <p:nvSpPr>
          <p:cNvPr id="44" name="Rectangle 43"/>
          <p:cNvSpPr/>
          <p:nvPr/>
        </p:nvSpPr>
        <p:spPr>
          <a:xfrm>
            <a:off x="1995990" y="4789641"/>
            <a:ext cx="15862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FSW-324-POE</a:t>
            </a:r>
          </a:p>
        </p:txBody>
      </p:sp>
      <p:pic>
        <p:nvPicPr>
          <p:cNvPr id="6" name="Picture 5" descr="FSW-28C-Bk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6842" y="2223168"/>
            <a:ext cx="1752600" cy="433929"/>
          </a:xfrm>
          <a:prstGeom prst="rect">
            <a:avLst/>
          </a:prstGeom>
        </p:spPr>
      </p:pic>
      <p:pic>
        <p:nvPicPr>
          <p:cNvPr id="31" name="Picture 30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9546" y="2374762"/>
            <a:ext cx="213020" cy="151969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1112528" y="2299368"/>
            <a:ext cx="126571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FSW-28C</a:t>
            </a:r>
          </a:p>
        </p:txBody>
      </p:sp>
      <p:pic>
        <p:nvPicPr>
          <p:cNvPr id="29" name="Picture 28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4260" y="6052415"/>
            <a:ext cx="213020" cy="151969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>
          <a:xfrm>
            <a:off x="1997242" y="5977021"/>
            <a:ext cx="14846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FSW-448B</a:t>
            </a:r>
          </a:p>
        </p:txBody>
      </p:sp>
      <p:pic>
        <p:nvPicPr>
          <p:cNvPr id="5" name="Picture 4" descr="FSW-448B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842" y="5555054"/>
            <a:ext cx="3733800" cy="591378"/>
          </a:xfrm>
          <a:prstGeom prst="rect">
            <a:avLst/>
          </a:prstGeom>
        </p:spPr>
      </p:pic>
      <p:sp>
        <p:nvSpPr>
          <p:cNvPr id="35" name="Rectangle 34"/>
          <p:cNvSpPr/>
          <p:nvPr/>
        </p:nvSpPr>
        <p:spPr bwMode="invGray">
          <a:xfrm>
            <a:off x="448252" y="1133142"/>
            <a:ext cx="8281328" cy="846744"/>
          </a:xfrm>
          <a:prstGeom prst="rect">
            <a:avLst/>
          </a:prstGeom>
          <a:solidFill>
            <a:srgbClr val="324040"/>
          </a:solidFill>
          <a:ln w="28575">
            <a:noFill/>
            <a:round/>
            <a:headEnd/>
            <a:tailEnd/>
          </a:ln>
          <a:extLst/>
        </p:spPr>
        <p:txBody>
          <a:bodyPr wrap="square" rtlCol="0" anchor="ctr"/>
          <a:lstStyle/>
          <a:p>
            <a:pPr marL="914400" lvl="4" defTabSz="342879"/>
            <a:r>
              <a:rPr lang="en-US" sz="2000" b="1" dirty="0">
                <a:solidFill>
                  <a:schemeClr val="bg1"/>
                </a:solidFill>
                <a:cs typeface="Arial Narrow"/>
              </a:rPr>
              <a:t>Access level Gigabit Switches with </a:t>
            </a:r>
            <a:r>
              <a:rPr lang="en-US" sz="2000" b="1" dirty="0" smtClean="0">
                <a:solidFill>
                  <a:schemeClr val="bg1"/>
                </a:solidFill>
                <a:cs typeface="Arial Narrow"/>
              </a:rPr>
              <a:t>ease </a:t>
            </a:r>
            <a:r>
              <a:rPr lang="en-US" sz="2000" b="1" dirty="0">
                <a:solidFill>
                  <a:schemeClr val="bg1"/>
                </a:solidFill>
                <a:cs typeface="Arial Narrow"/>
              </a:rPr>
              <a:t>of use and low cost of ownership </a:t>
            </a:r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367" y="1211517"/>
            <a:ext cx="729142" cy="729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016712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3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96571694"/>
              </p:ext>
            </p:extLst>
          </p:nvPr>
        </p:nvGraphicFramePr>
        <p:xfrm>
          <a:off x="152400" y="1165803"/>
          <a:ext cx="8763000" cy="5019014"/>
        </p:xfrm>
        <a:graphic>
          <a:graphicData uri="http://schemas.openxmlformats.org/drawingml/2006/table">
            <a:tbl>
              <a:tblPr firstCol="1" lastRow="1">
                <a:tableStyleId>{073A0DAA-6AF3-43AB-8588-CEC1D06C72B9}</a:tableStyleId>
              </a:tblPr>
              <a:tblGrid>
                <a:gridCol w="687294"/>
                <a:gridCol w="229098"/>
                <a:gridCol w="1961652"/>
                <a:gridCol w="1961652"/>
                <a:gridCol w="1961652"/>
                <a:gridCol w="1961652"/>
              </a:tblGrid>
              <a:tr h="955736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Data</a:t>
                      </a:r>
                      <a:r>
                        <a:rPr lang="en-US" baseline="0" dirty="0" smtClean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Center</a:t>
                      </a:r>
                      <a:endParaRPr lang="en-US" sz="1600" dirty="0" smtClean="0">
                        <a:solidFill>
                          <a:srgbClr val="FFFFFF"/>
                        </a:solidFill>
                      </a:endParaRPr>
                    </a:p>
                  </a:txBody>
                  <a:tcPr marL="0" marR="0" marT="0" marB="0" vert="vert270"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40G</a:t>
                      </a:r>
                      <a:endParaRPr lang="en-US" dirty="0">
                        <a:solidFill>
                          <a:srgbClr val="FFFFFF"/>
                        </a:solidFill>
                      </a:endParaRPr>
                    </a:p>
                  </a:txBody>
                  <a:tcPr marL="0" marR="0" marT="0" marB="0" vert="vert27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002661"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10G</a:t>
                      </a:r>
                      <a:endParaRPr lang="en-US" dirty="0">
                        <a:solidFill>
                          <a:srgbClr val="FFFFFF"/>
                        </a:solidFill>
                      </a:endParaRPr>
                    </a:p>
                  </a:txBody>
                  <a:tcPr marL="0" marR="0" marT="0" marB="0" vert="vert27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46624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Secure Access</a:t>
                      </a:r>
                      <a:endParaRPr lang="en-US" sz="1600" dirty="0">
                        <a:solidFill>
                          <a:srgbClr val="FFFFFF"/>
                        </a:solidFill>
                      </a:endParaRPr>
                    </a:p>
                  </a:txBody>
                  <a:tcPr marL="0" marR="0" marT="0" marB="0" vert="vert270"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1G</a:t>
                      </a:r>
                      <a:endParaRPr lang="en-US" dirty="0">
                        <a:solidFill>
                          <a:srgbClr val="FFFFFF"/>
                        </a:solidFill>
                      </a:endParaRPr>
                    </a:p>
                  </a:txBody>
                  <a:tcPr marL="0" marR="0" marT="0" marB="0" vert="vert27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4E4E4"/>
                    </a:solidFill>
                  </a:tcPr>
                </a:tc>
              </a:tr>
              <a:tr h="1093695">
                <a:tc gridSpan="2">
                  <a:txBody>
                    <a:bodyPr/>
                    <a:lstStyle/>
                    <a:p>
                      <a:pPr algn="ctr"/>
                      <a:r>
                        <a:rPr lang="en-US" sz="1800" b="1" kern="1200" dirty="0" smtClean="0">
                          <a:solidFill>
                            <a:srgbClr val="FFFFFF"/>
                          </a:solidFill>
                          <a:latin typeface="+mn-lt"/>
                          <a:ea typeface="+mn-ea"/>
                          <a:cs typeface="+mn-cs"/>
                        </a:rPr>
                        <a:t>Access</a:t>
                      </a:r>
                      <a:endParaRPr lang="en-US" sz="1800" b="1" kern="1200" dirty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vert="vert270" anchor="ctr"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rgbClr val="FFFFFF"/>
                        </a:solidFill>
                      </a:endParaRPr>
                    </a:p>
                  </a:txBody>
                  <a:tcPr marL="0" marR="0" marT="0" marB="0" vert="vert270" anchor="ctr"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</a:tr>
              <a:tr h="500674">
                <a:tc gridSpan="2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HelveticaNeue Condensed" charset="0"/>
                          <a:ea typeface="+mn-ea"/>
                          <a:cs typeface="+mn-cs"/>
                        </a:rPr>
                        <a:t>8 ports</a:t>
                      </a: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HelveticaNeue Condensed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Neue Condensed" charset="0"/>
                          <a:ea typeface="+mn-ea"/>
                          <a:cs typeface="+mn-cs"/>
                        </a:rPr>
                        <a:t>24 ports</a:t>
                      </a: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HelveticaNeue Condensed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Neue Condensed" charset="0"/>
                          <a:ea typeface="+mn-ea"/>
                          <a:cs typeface="+mn-cs"/>
                        </a:rPr>
                        <a:t>32 ports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Neue Condensed" charset="0"/>
                          <a:ea typeface="+mn-ea"/>
                          <a:cs typeface="+mn-cs"/>
                        </a:rPr>
                        <a:t>48 ports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3C3C3C"/>
                    </a:solidFill>
                  </a:tcPr>
                </a:tc>
              </a:tr>
            </a:tbl>
          </a:graphicData>
        </a:graphic>
      </p:graphicFrame>
      <p:pic>
        <p:nvPicPr>
          <p:cNvPr id="31" name="Picture 52" descr="Small-Appliance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800" y="4867174"/>
            <a:ext cx="9398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2002546" y="4991987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</a:t>
            </a:r>
            <a:r>
              <a:rPr lang="en-US" sz="1200" b="1" dirty="0">
                <a:solidFill>
                  <a:srgbClr val="36424A"/>
                </a:solidFill>
                <a:latin typeface="Arial Narrow"/>
                <a:cs typeface="Arial Narrow"/>
              </a:rPr>
              <a:t>80-POE</a:t>
            </a:r>
          </a:p>
        </p:txBody>
      </p:sp>
      <p:pic>
        <p:nvPicPr>
          <p:cNvPr id="33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6946" y="5100909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6946" y="4796109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34"/>
          <p:cNvSpPr txBox="1"/>
          <p:nvPr/>
        </p:nvSpPr>
        <p:spPr>
          <a:xfrm>
            <a:off x="3983746" y="4927165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FSW-224B-</a:t>
            </a:r>
            <a:r>
              <a:rPr lang="en-US" sz="1200" b="1" dirty="0">
                <a:solidFill>
                  <a:srgbClr val="36424A"/>
                </a:solidFill>
                <a:latin typeface="Arial Narrow"/>
                <a:cs typeface="Arial Narrow"/>
              </a:rPr>
              <a:t>POE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983746" y="5231965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FSW-124B-</a:t>
            </a:r>
            <a:r>
              <a:rPr lang="en-US" sz="1200" b="1" dirty="0">
                <a:solidFill>
                  <a:srgbClr val="36424A"/>
                </a:solidFill>
                <a:latin typeface="Arial Narrow"/>
                <a:cs typeface="Arial Narrow"/>
              </a:rPr>
              <a:t>POE</a:t>
            </a:r>
          </a:p>
        </p:txBody>
      </p:sp>
      <p:sp>
        <p:nvSpPr>
          <p:cNvPr id="38" name="Rounded Rectangle 37"/>
          <p:cNvSpPr/>
          <p:nvPr/>
        </p:nvSpPr>
        <p:spPr bwMode="auto">
          <a:xfrm>
            <a:off x="3352800" y="5253309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3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POE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9" name="Rounded Rectangle 38"/>
          <p:cNvSpPr/>
          <p:nvPr/>
        </p:nvSpPr>
        <p:spPr bwMode="auto">
          <a:xfrm>
            <a:off x="1371600" y="5019574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3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POE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47" name="Picture 52" descr="Small-Appliance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800" y="3746500"/>
            <a:ext cx="9398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TextBox 47"/>
          <p:cNvSpPr txBox="1"/>
          <p:nvPr/>
        </p:nvSpPr>
        <p:spPr>
          <a:xfrm>
            <a:off x="2002546" y="3871313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latin typeface="Arial Narrow"/>
                <a:cs typeface="Arial Narrow"/>
              </a:rPr>
              <a:t>FSW-28C</a:t>
            </a:r>
            <a:endParaRPr lang="en-US" sz="1200" b="1" dirty="0">
              <a:latin typeface="Arial Narrow"/>
              <a:cs typeface="Arial Narrow"/>
            </a:endParaRPr>
          </a:p>
        </p:txBody>
      </p:sp>
      <p:pic>
        <p:nvPicPr>
          <p:cNvPr id="54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6946" y="3756603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TextBox 54"/>
          <p:cNvSpPr txBox="1"/>
          <p:nvPr/>
        </p:nvSpPr>
        <p:spPr>
          <a:xfrm>
            <a:off x="3983746" y="3866315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latin typeface="Arial Narrow"/>
                <a:cs typeface="Arial Narrow"/>
              </a:rPr>
              <a:t>FSW-224D-</a:t>
            </a:r>
            <a:r>
              <a:rPr lang="en-US" sz="1200" b="1" dirty="0">
                <a:latin typeface="Arial Narrow"/>
                <a:cs typeface="Arial Narrow"/>
              </a:rPr>
              <a:t>POE</a:t>
            </a:r>
          </a:p>
        </p:txBody>
      </p:sp>
      <p:pic>
        <p:nvPicPr>
          <p:cNvPr id="60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47481" y="3698238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7891292" y="3829294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FSW-348B</a:t>
            </a:r>
            <a:endParaRPr lang="en-US" sz="1200" b="1" dirty="0">
              <a:solidFill>
                <a:srgbClr val="36424A"/>
              </a:solidFill>
              <a:latin typeface="Arial Narrow"/>
              <a:cs typeface="Arial Narrow"/>
            </a:endParaRPr>
          </a:p>
        </p:txBody>
      </p:sp>
      <p:pic>
        <p:nvPicPr>
          <p:cNvPr id="65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34200" y="3380094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" name="TextBox 65"/>
          <p:cNvSpPr txBox="1"/>
          <p:nvPr/>
        </p:nvSpPr>
        <p:spPr>
          <a:xfrm>
            <a:off x="7878011" y="3532494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FSW-448B</a:t>
            </a:r>
            <a:endParaRPr lang="en-US" sz="1200" b="1" dirty="0">
              <a:solidFill>
                <a:srgbClr val="36424A"/>
              </a:solidFill>
              <a:latin typeface="Arial Narrow"/>
              <a:cs typeface="Arial Narrow"/>
            </a:endParaRPr>
          </a:p>
        </p:txBody>
      </p:sp>
      <p:pic>
        <p:nvPicPr>
          <p:cNvPr id="67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95600" y="3451803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" name="TextBox 67"/>
          <p:cNvSpPr txBox="1"/>
          <p:nvPr/>
        </p:nvSpPr>
        <p:spPr>
          <a:xfrm>
            <a:off x="3983746" y="3604203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FSW-324B-</a:t>
            </a:r>
            <a:r>
              <a:rPr lang="en-US" sz="1200" b="1" dirty="0">
                <a:solidFill>
                  <a:srgbClr val="36424A"/>
                </a:solidFill>
                <a:latin typeface="Arial Narrow"/>
                <a:cs typeface="Arial Narrow"/>
              </a:rPr>
              <a:t>POE</a:t>
            </a:r>
          </a:p>
        </p:txBody>
      </p:sp>
      <p:sp>
        <p:nvSpPr>
          <p:cNvPr id="69" name="Rounded Rectangle 68"/>
          <p:cNvSpPr/>
          <p:nvPr/>
        </p:nvSpPr>
        <p:spPr bwMode="auto">
          <a:xfrm>
            <a:off x="3352800" y="3625547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3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POE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56" name="Rounded Rectangle 55"/>
          <p:cNvSpPr/>
          <p:nvPr/>
        </p:nvSpPr>
        <p:spPr bwMode="auto">
          <a:xfrm>
            <a:off x="3352800" y="3887659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3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POE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7" name="Rounded Rectangle 36"/>
          <p:cNvSpPr/>
          <p:nvPr/>
        </p:nvSpPr>
        <p:spPr bwMode="auto">
          <a:xfrm>
            <a:off x="3352800" y="4948509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3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POE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81" name="Picture 52" descr="Small-Appliance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800" y="3429000"/>
            <a:ext cx="9398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5" name="TextBox 84"/>
          <p:cNvSpPr txBox="1"/>
          <p:nvPr/>
        </p:nvSpPr>
        <p:spPr>
          <a:xfrm>
            <a:off x="2002546" y="3553813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latin typeface="Arial Narrow"/>
                <a:cs typeface="Arial Narrow"/>
              </a:rPr>
              <a:t>FSW-108-</a:t>
            </a:r>
            <a:r>
              <a:rPr lang="en-US" sz="1200" b="1" dirty="0">
                <a:latin typeface="Arial Narrow"/>
                <a:cs typeface="Arial Narrow"/>
              </a:rPr>
              <a:t>POE</a:t>
            </a:r>
          </a:p>
        </p:txBody>
      </p:sp>
      <p:sp>
        <p:nvSpPr>
          <p:cNvPr id="87" name="Rounded Rectangle 86"/>
          <p:cNvSpPr/>
          <p:nvPr/>
        </p:nvSpPr>
        <p:spPr bwMode="auto">
          <a:xfrm>
            <a:off x="1371600" y="3581400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3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POE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49" name="Rounded Rectangle 48"/>
          <p:cNvSpPr/>
          <p:nvPr/>
        </p:nvSpPr>
        <p:spPr bwMode="auto">
          <a:xfrm>
            <a:off x="1371600" y="3885532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6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Remote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40" name="Rounded Rectangle 39"/>
          <p:cNvSpPr/>
          <p:nvPr/>
        </p:nvSpPr>
        <p:spPr bwMode="auto">
          <a:xfrm>
            <a:off x="7315200" y="3547532"/>
            <a:ext cx="609600" cy="228600"/>
          </a:xfrm>
          <a:prstGeom prst="roundRect">
            <a:avLst>
              <a:gd name="adj" fmla="val 50000"/>
            </a:avLst>
          </a:prstGeom>
          <a:solidFill>
            <a:schemeClr val="accent5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000" dirty="0" smtClean="0">
                <a:solidFill>
                  <a:schemeClr val="bg1"/>
                </a:solidFill>
                <a:latin typeface="Arial" charset="0"/>
                <a:sym typeface="Wingdings"/>
              </a:rPr>
              <a:t>10G </a:t>
            </a:r>
            <a:r>
              <a:rPr lang="en-US" sz="1000" dirty="0" smtClean="0">
                <a:solidFill>
                  <a:schemeClr val="bg1"/>
                </a:solidFill>
                <a:latin typeface="Wingdings"/>
                <a:ea typeface="Wingdings"/>
                <a:cs typeface="Wingdings"/>
                <a:sym typeface="Wingdings"/>
              </a:rPr>
              <a:t></a:t>
            </a:r>
            <a:r>
              <a:rPr lang="en-US" sz="1000" dirty="0" smtClean="0">
                <a:solidFill>
                  <a:schemeClr val="bg1"/>
                </a:solidFill>
                <a:latin typeface="Arial" charset="0"/>
                <a:sym typeface="Wingdings"/>
              </a:rPr>
              <a:t> 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41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95600" y="2286000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3839411" y="2417056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FSW-1024D</a:t>
            </a:r>
            <a:endParaRPr lang="en-US" sz="1200" b="1" dirty="0">
              <a:solidFill>
                <a:srgbClr val="36424A"/>
              </a:solidFill>
              <a:latin typeface="Arial Narrow"/>
              <a:cs typeface="Arial Narrow"/>
            </a:endParaRPr>
          </a:p>
        </p:txBody>
      </p:sp>
      <p:pic>
        <p:nvPicPr>
          <p:cNvPr id="43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70605" y="2286000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TextBox 43"/>
          <p:cNvSpPr txBox="1"/>
          <p:nvPr/>
        </p:nvSpPr>
        <p:spPr>
          <a:xfrm>
            <a:off x="7914416" y="2417056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FSW-1048D</a:t>
            </a:r>
            <a:endParaRPr lang="en-US" sz="1200" b="1" dirty="0">
              <a:solidFill>
                <a:srgbClr val="36424A"/>
              </a:solidFill>
              <a:latin typeface="Arial Narrow"/>
              <a:cs typeface="Arial Narrow"/>
            </a:endParaRPr>
          </a:p>
        </p:txBody>
      </p:sp>
      <p:sp>
        <p:nvSpPr>
          <p:cNvPr id="45" name="Rounded Rectangle 44"/>
          <p:cNvSpPr/>
          <p:nvPr/>
        </p:nvSpPr>
        <p:spPr bwMode="auto">
          <a:xfrm>
            <a:off x="7407485" y="2340856"/>
            <a:ext cx="609600" cy="228600"/>
          </a:xfrm>
          <a:prstGeom prst="roundRect">
            <a:avLst>
              <a:gd name="adj" fmla="val 50000"/>
            </a:avLst>
          </a:prstGeom>
          <a:solidFill>
            <a:schemeClr val="accent5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000" dirty="0">
                <a:solidFill>
                  <a:schemeClr val="bg1"/>
                </a:solidFill>
                <a:latin typeface="Arial" charset="0"/>
                <a:sym typeface="Wingdings"/>
              </a:rPr>
              <a:t>4</a:t>
            </a:r>
            <a:r>
              <a:rPr lang="en-US" sz="1000" dirty="0" smtClean="0">
                <a:solidFill>
                  <a:schemeClr val="bg1"/>
                </a:solidFill>
                <a:latin typeface="Arial" charset="0"/>
                <a:sym typeface="Wingdings"/>
              </a:rPr>
              <a:t>0G </a:t>
            </a:r>
            <a:r>
              <a:rPr lang="en-US" sz="1000" dirty="0" smtClean="0">
                <a:solidFill>
                  <a:schemeClr val="bg1"/>
                </a:solidFill>
                <a:latin typeface="Wingdings"/>
                <a:ea typeface="Wingdings"/>
                <a:cs typeface="Wingdings"/>
                <a:sym typeface="Wingdings"/>
              </a:rPr>
              <a:t></a:t>
            </a:r>
            <a:r>
              <a:rPr lang="en-US" sz="1000" dirty="0" smtClean="0">
                <a:solidFill>
                  <a:schemeClr val="bg1"/>
                </a:solidFill>
                <a:latin typeface="Arial" charset="0"/>
                <a:sym typeface="Wingdings"/>
              </a:rPr>
              <a:t> 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50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5989" y="1392944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" name="TextBox 50"/>
          <p:cNvSpPr txBox="1"/>
          <p:nvPr/>
        </p:nvSpPr>
        <p:spPr>
          <a:xfrm>
            <a:off x="6019800" y="1524000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FSW-3032D</a:t>
            </a:r>
            <a:endParaRPr lang="en-US" sz="1200" b="1" dirty="0">
              <a:solidFill>
                <a:srgbClr val="36424A"/>
              </a:solidFill>
              <a:latin typeface="Arial Narrow"/>
              <a:cs typeface="Arial Narrow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FortiSwitch </a:t>
            </a:r>
            <a:r>
              <a:rPr lang="en-US" dirty="0" smtClean="0"/>
              <a:t>Family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5600904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 28C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WAN Ports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</a:t>
            </a:r>
            <a:r>
              <a:rPr lang="en-US" sz="1200" dirty="0" smtClean="0"/>
              <a:t>x GE RJ45 Switch </a:t>
            </a:r>
            <a:r>
              <a:rPr lang="en-US" sz="1200" dirty="0"/>
              <a:t>Ports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80243778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up to 2 ports </a:t>
                      </a: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CLI, Web &amp; FOS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Remote LAN Edge 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9" name="Picture 8" descr="dark_DesktopModel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5797" y="3477927"/>
            <a:ext cx="569690" cy="312735"/>
          </a:xfrm>
          <a:prstGeom prst="rect">
            <a:avLst/>
          </a:prstGeom>
          <a:effectLst/>
        </p:spPr>
      </p:pic>
      <p:pic>
        <p:nvPicPr>
          <p:cNvPr id="2" name="Picture 1" descr="FSW-28C-Ft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1371600"/>
            <a:ext cx="4267200" cy="1056523"/>
          </a:xfrm>
          <a:prstGeom prst="rect">
            <a:avLst/>
          </a:prstGeom>
        </p:spPr>
      </p:pic>
      <p:pic>
        <p:nvPicPr>
          <p:cNvPr id="3" name="Picture 2" descr="FSW-28C-Bk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2362200"/>
            <a:ext cx="4267200" cy="1056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098252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invGray">
          <a:xfrm>
            <a:off x="448252" y="1133142"/>
            <a:ext cx="8281328" cy="846744"/>
          </a:xfrm>
          <a:prstGeom prst="rect">
            <a:avLst/>
          </a:prstGeom>
          <a:solidFill>
            <a:srgbClr val="324040"/>
          </a:solidFill>
          <a:ln w="28575">
            <a:noFill/>
            <a:round/>
            <a:headEnd/>
            <a:tailEnd/>
          </a:ln>
          <a:extLst/>
        </p:spPr>
        <p:txBody>
          <a:bodyPr wrap="square" rtlCol="0" anchor="ctr"/>
          <a:lstStyle/>
          <a:p>
            <a:pPr marL="914400" lvl="4" defTabSz="342879"/>
            <a:r>
              <a:rPr lang="en-US" sz="2000" b="1" dirty="0">
                <a:solidFill>
                  <a:schemeClr val="bg1"/>
                </a:solidFill>
                <a:cs typeface="Arial Narrow"/>
              </a:rPr>
              <a:t>Security Appliances For Small/Home Offices &amp; Small Branch </a:t>
            </a:r>
            <a:r>
              <a:rPr lang="en-US" sz="2000" b="1" dirty="0" smtClean="0">
                <a:solidFill>
                  <a:schemeClr val="bg1"/>
                </a:solidFill>
                <a:cs typeface="Arial Narrow"/>
              </a:rPr>
              <a:t>Offices</a:t>
            </a:r>
            <a:endParaRPr lang="en-US" sz="2000" b="1" dirty="0">
              <a:solidFill>
                <a:schemeClr val="bg1"/>
              </a:solidFill>
              <a:cs typeface="Arial Narrow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>
                <a:cs typeface="Arial Narrow"/>
              </a:rPr>
              <a:t>FortiGate </a:t>
            </a:r>
            <a:r>
              <a:rPr lang="en-US" b="0" i="0" dirty="0" smtClean="0">
                <a:cs typeface="Arial Narrow"/>
              </a:rPr>
              <a:t>Entry Level Series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22" name="Content Placeholder 9"/>
          <p:cNvSpPr txBox="1">
            <a:spLocks/>
          </p:cNvSpPr>
          <p:nvPr/>
        </p:nvSpPr>
        <p:spPr>
          <a:xfrm>
            <a:off x="4550441" y="2420763"/>
            <a:ext cx="3987800" cy="12500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6"/>
              </a:buClr>
              <a:buFont typeface="Wingdings" charset="2"/>
              <a:buChar char="§"/>
            </a:pPr>
            <a:r>
              <a:rPr lang="en-US" sz="1500" b="1" dirty="0" smtClean="0">
                <a:latin typeface="+mn-lt"/>
                <a:ea typeface="ＭＳ Ｐゴシック" pitchFamily="34" charset="-128"/>
              </a:rPr>
              <a:t>High performance, feature-rich multi-threat security for Branch Offices, </a:t>
            </a:r>
            <a:r>
              <a:rPr lang="en-US" sz="1500" b="1" dirty="0" err="1" smtClean="0">
                <a:latin typeface="+mn-lt"/>
                <a:ea typeface="ＭＳ Ｐゴシック" pitchFamily="34" charset="-128"/>
              </a:rPr>
              <a:t>SoHo</a:t>
            </a:r>
            <a:r>
              <a:rPr lang="en-US" sz="1500" b="1" dirty="0" smtClean="0">
                <a:latin typeface="+mn-lt"/>
                <a:ea typeface="ＭＳ Ｐゴシック" pitchFamily="34" charset="-128"/>
              </a:rPr>
              <a:t> and telecommuters</a:t>
            </a:r>
          </a:p>
          <a:p>
            <a:pPr marL="0" indent="0">
              <a:lnSpc>
                <a:spcPct val="90000"/>
              </a:lnSpc>
              <a:buClr>
                <a:schemeClr val="accent4"/>
              </a:buClr>
              <a:buNone/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866636" y="3394605"/>
            <a:ext cx="3644273" cy="2381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bg2">
                  <a:lumMod val="50000"/>
                </a:schemeClr>
              </a:buClr>
              <a:buFont typeface="Lucida Grande"/>
              <a:buChar char="✔"/>
            </a:pPr>
            <a:r>
              <a:rPr lang="en-US" sz="1400" dirty="0" smtClean="0">
                <a:latin typeface="+mj-lt"/>
                <a:cs typeface="Arial Narrow"/>
              </a:rPr>
              <a:t>High </a:t>
            </a:r>
            <a:r>
              <a:rPr lang="en-US" sz="1400" dirty="0">
                <a:latin typeface="+mj-lt"/>
                <a:cs typeface="Arial Narrow"/>
              </a:rPr>
              <a:t>speed Firewall and IPSec VPN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bg2">
                  <a:lumMod val="50000"/>
                </a:schemeClr>
              </a:buClr>
              <a:buFont typeface="Lucida Grande"/>
              <a:buChar char="✔"/>
            </a:pPr>
            <a:r>
              <a:rPr lang="en-US" sz="1400" dirty="0">
                <a:latin typeface="+mj-lt"/>
                <a:cs typeface="Arial Narrow"/>
              </a:rPr>
              <a:t>High Speed Application Control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bg2">
                  <a:lumMod val="50000"/>
                </a:schemeClr>
              </a:buClr>
              <a:buFont typeface="Lucida Grande"/>
              <a:buChar char="✔"/>
            </a:pPr>
            <a:r>
              <a:rPr lang="en-US" sz="1400" dirty="0">
                <a:latin typeface="+mj-lt"/>
                <a:cs typeface="Arial Narrow"/>
              </a:rPr>
              <a:t>Accelerated IPS/AV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bg2">
                  <a:lumMod val="50000"/>
                </a:schemeClr>
              </a:buClr>
              <a:buFont typeface="Lucida Grande"/>
              <a:buChar char="✔"/>
            </a:pPr>
            <a:r>
              <a:rPr lang="en-US" sz="1400" dirty="0">
                <a:latin typeface="+mj-lt"/>
                <a:cs typeface="Arial Narrow"/>
              </a:rPr>
              <a:t>On board storage for WAN Optimization, local reporting and </a:t>
            </a:r>
            <a:r>
              <a:rPr lang="en-US" sz="1400" dirty="0" smtClean="0">
                <a:latin typeface="+mj-lt"/>
                <a:cs typeface="Arial Narrow"/>
              </a:rPr>
              <a:t>archiving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bg2">
                  <a:lumMod val="50000"/>
                </a:schemeClr>
              </a:buClr>
              <a:buFont typeface="Lucida Grande"/>
              <a:buChar char="✔"/>
            </a:pPr>
            <a:r>
              <a:rPr lang="en-US" sz="1400" dirty="0" smtClean="0">
                <a:latin typeface="+mj-lt"/>
                <a:cs typeface="Arial Narrow"/>
              </a:rPr>
              <a:t>Integrated </a:t>
            </a:r>
            <a:r>
              <a:rPr lang="en-US" sz="1400" dirty="0" err="1" smtClean="0">
                <a:latin typeface="+mj-lt"/>
                <a:cs typeface="Arial Narrow"/>
              </a:rPr>
              <a:t>WiFi</a:t>
            </a:r>
            <a:r>
              <a:rPr lang="en-US" sz="1400" dirty="0" smtClean="0">
                <a:latin typeface="+mj-lt"/>
                <a:cs typeface="Arial Narrow"/>
              </a:rPr>
              <a:t> on certain models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9018" y="3656794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533400" y="3581400"/>
            <a:ext cx="1600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FG/FWF-30D Series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1800" y="3200400"/>
            <a:ext cx="1117785" cy="30704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4462" y="2400611"/>
            <a:ext cx="1266768" cy="86303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2962030" y="3619811"/>
            <a:ext cx="1371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FG/FWF-60D Series</a:t>
            </a:r>
          </a:p>
        </p:txBody>
      </p:sp>
      <p:pic>
        <p:nvPicPr>
          <p:cNvPr id="24" name="Picture 23" descr="Fortinet_Grid-Icon_PMS485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9883" y="3701341"/>
            <a:ext cx="213020" cy="15196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72473" y="4414982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40" name="Picture 39" descr="FWF-300D_F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045" y="2904035"/>
            <a:ext cx="1179427" cy="324019"/>
          </a:xfrm>
          <a:prstGeom prst="rect">
            <a:avLst/>
          </a:prstGeom>
        </p:spPr>
      </p:pic>
      <p:pic>
        <p:nvPicPr>
          <p:cNvPr id="41" name="Picture 40" descr="FWF-300D_F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3224855"/>
            <a:ext cx="1179427" cy="324019"/>
          </a:xfrm>
          <a:prstGeom prst="rect">
            <a:avLst/>
          </a:prstGeom>
        </p:spPr>
      </p:pic>
      <p:pic>
        <p:nvPicPr>
          <p:cNvPr id="42" name="Picture 41" descr="FG-90D_Ft-top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31883" y="4800601"/>
            <a:ext cx="1392674" cy="523194"/>
          </a:xfrm>
          <a:prstGeom prst="rect">
            <a:avLst/>
          </a:prstGeom>
        </p:spPr>
      </p:pic>
      <p:pic>
        <p:nvPicPr>
          <p:cNvPr id="43" name="Picture 42" descr="FWF-90D_Ft-top-ant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7800" y="4038600"/>
            <a:ext cx="1823081" cy="1219200"/>
          </a:xfrm>
          <a:prstGeom prst="rect">
            <a:avLst/>
          </a:prstGeom>
        </p:spPr>
      </p:pic>
      <p:sp>
        <p:nvSpPr>
          <p:cNvPr id="44" name="Rectangle 43"/>
          <p:cNvSpPr/>
          <p:nvPr/>
        </p:nvSpPr>
        <p:spPr>
          <a:xfrm>
            <a:off x="1752600" y="5410200"/>
            <a:ext cx="1371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FG/FWF-</a:t>
            </a:r>
            <a:r>
              <a:rPr lang="en-US" sz="1400" b="1" dirty="0">
                <a:latin typeface="+mn-lt"/>
                <a:ea typeface="Helvetica 55 Roman" charset="0"/>
                <a:cs typeface="Arial Narrow"/>
              </a:rPr>
              <a:t>9</a:t>
            </a:r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0D Series</a:t>
            </a:r>
          </a:p>
        </p:txBody>
      </p:sp>
      <p:pic>
        <p:nvPicPr>
          <p:cNvPr id="45" name="Picture 44" descr="Fortinet_Grid-Icon_PMS485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0453" y="5491730"/>
            <a:ext cx="213020" cy="151969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498" y="1214556"/>
            <a:ext cx="729142" cy="729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967202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 80-POE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GE RJ45 Ports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PoE </a:t>
            </a:r>
            <a:r>
              <a:rPr lang="en-US" sz="1200" dirty="0"/>
              <a:t>Ports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590863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N/A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unmanaged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62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Target application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Installation of up to 4 wireless FAPs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Fortified Switch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No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 descr="dark_OutputPort-PO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8395" y="3477000"/>
            <a:ext cx="569690" cy="312735"/>
          </a:xfrm>
          <a:prstGeom prst="rect">
            <a:avLst/>
          </a:prstGeom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5335" y="1764691"/>
            <a:ext cx="4262000" cy="1295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5797" y="3477927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4168632285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 108D-POE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/>
              <a:t>8x PoE GE RJ45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pairs Shared GE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87131"/>
              </p:ext>
            </p:extLst>
          </p:nvPr>
        </p:nvGraphicFramePr>
        <p:xfrm>
          <a:off x="457200" y="3886200"/>
          <a:ext cx="8305800" cy="1067776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 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up to 8 ports </a:t>
                      </a: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Fortified Switch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75W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 descr="dark_OutputPort-PO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8395" y="3477000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port_sharemedia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3334" y="3477000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200" y="3477927"/>
            <a:ext cx="569690" cy="312735"/>
          </a:xfrm>
          <a:prstGeom prst="rect">
            <a:avLst/>
          </a:prstGeom>
          <a:effectLst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1828800"/>
            <a:ext cx="4953000" cy="1282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607162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 124B-POE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FE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FE </a:t>
            </a:r>
            <a:r>
              <a:rPr lang="en-US" sz="1200" dirty="0" err="1" smtClean="0"/>
              <a:t>PoE</a:t>
            </a:r>
            <a:r>
              <a:rPr lang="en-US" sz="1200" dirty="0" smtClean="0"/>
              <a:t>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pairs Shared GE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12309747"/>
              </p:ext>
            </p:extLst>
          </p:nvPr>
        </p:nvGraphicFramePr>
        <p:xfrm>
          <a:off x="457200" y="3886200"/>
          <a:ext cx="8305800" cy="1067776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8.8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64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8,000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Network Latency (64bytes)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&lt;20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497" y="2009854"/>
            <a:ext cx="4956531" cy="952468"/>
          </a:xfrm>
          <a:prstGeom prst="rect">
            <a:avLst/>
          </a:prstGeom>
        </p:spPr>
      </p:pic>
      <p:pic>
        <p:nvPicPr>
          <p:cNvPr id="6" name="Picture 5" descr="dark_OutputPort-PO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8395" y="3477000"/>
            <a:ext cx="569690" cy="312735"/>
          </a:xfrm>
          <a:prstGeom prst="rect">
            <a:avLst/>
          </a:prstGeom>
          <a:effectLst/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8272" y="3477000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port_sharemedia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3334" y="3477000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130014373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 224B-POE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20x GE POE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pairs Shared (POE) GE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80142637"/>
              </p:ext>
            </p:extLst>
          </p:nvPr>
        </p:nvGraphicFramePr>
        <p:xfrm>
          <a:off x="457200" y="3886200"/>
          <a:ext cx="8305800" cy="1289588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512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8,000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CLI and Web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180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Target Application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Converged LAN Edge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Fortified Switch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No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3" name="Picture 12" descr="dark_OutputPort-PO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8523" y="3505200"/>
            <a:ext cx="569690" cy="312735"/>
          </a:xfrm>
          <a:prstGeom prst="rect">
            <a:avLst/>
          </a:prstGeom>
          <a:effectLst/>
        </p:spPr>
      </p:pic>
      <p:pic>
        <p:nvPicPr>
          <p:cNvPr id="14" name="Picture 13" descr="dark_1URackMou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 descr="dark_port_sharemedia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3462" y="3505200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47" descr="dark_OutputPort-POE_p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53400" y="3505200"/>
            <a:ext cx="569912" cy="312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2133600"/>
            <a:ext cx="4724400" cy="64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254141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 224D-POE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8 x GE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GE POE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pairs Shared GE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09286768"/>
              </p:ext>
            </p:extLst>
          </p:nvPr>
        </p:nvGraphicFramePr>
        <p:xfrm>
          <a:off x="457200" y="3886200"/>
          <a:ext cx="8305800" cy="1289588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up to 8 ports </a:t>
                      </a: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CLI and Web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180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Target Application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Converged LAN Edge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Fortified Switch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Yes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3" name="Picture 12" descr="dark_OutputPort-PO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7110" y="3505200"/>
            <a:ext cx="569690" cy="312735"/>
          </a:xfrm>
          <a:prstGeom prst="rect">
            <a:avLst/>
          </a:prstGeom>
          <a:effectLst/>
        </p:spPr>
      </p:pic>
      <p:pic>
        <p:nvPicPr>
          <p:cNvPr id="14" name="Picture 13" descr="dark_1URackMou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6987" y="3505200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 descr="dark_port_sharemedia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2049" y="3505200"/>
            <a:ext cx="569690" cy="312735"/>
          </a:xfrm>
          <a:prstGeom prst="rect">
            <a:avLst/>
          </a:prstGeom>
          <a:effectLst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752600"/>
            <a:ext cx="6018305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656012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 324B-POE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with GE POE+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with GE POE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pairs Shared (POE) GE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GE RJ45 </a:t>
            </a:r>
            <a:r>
              <a:rPr lang="en-US" sz="1200" dirty="0" err="1" smtClean="0"/>
              <a:t>Mgmt</a:t>
            </a:r>
            <a:r>
              <a:rPr lang="en-US" sz="1200" dirty="0" smtClean="0"/>
              <a:t> Port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78860292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180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LAN Edge</a:t>
                      </a:r>
                    </a:p>
                    <a:p>
                      <a:pPr algn="ctr"/>
                      <a:r>
                        <a:rPr lang="en-US" sz="1000" baseline="0" dirty="0" smtClean="0"/>
                        <a:t>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 descr="dark_OutputPort-PO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8523" y="3505200"/>
            <a:ext cx="569690" cy="312735"/>
          </a:xfrm>
          <a:prstGeom prst="rect">
            <a:avLst/>
          </a:prstGeom>
          <a:effectLst/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port_sharemedia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3462" y="3505200"/>
            <a:ext cx="569690" cy="312735"/>
          </a:xfrm>
          <a:prstGeom prst="rect">
            <a:avLst/>
          </a:prstGeom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3456" y="1336257"/>
            <a:ext cx="5058821" cy="24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7" descr="dark_OutputPort-POE_p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53400" y="3505200"/>
            <a:ext cx="569912" cy="312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1618589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SW-348B_Bk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2576095"/>
            <a:ext cx="5486400" cy="1058779"/>
          </a:xfrm>
          <a:prstGeom prst="rect">
            <a:avLst/>
          </a:prstGeom>
        </p:spPr>
      </p:pic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 348B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48x GE RJ45 </a:t>
            </a:r>
            <a:r>
              <a:rPr lang="en-US" sz="1200" dirty="0" smtClean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pairs Shared GE ports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6906034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96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LAN Edge</a:t>
                      </a:r>
                    </a:p>
                    <a:p>
                      <a:pPr algn="ctr"/>
                      <a:r>
                        <a:rPr lang="en-US" sz="1000" baseline="0" dirty="0" smtClean="0"/>
                        <a:t>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port_sharemedia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3462" y="3505200"/>
            <a:ext cx="569690" cy="312735"/>
          </a:xfrm>
          <a:prstGeom prst="rect">
            <a:avLst/>
          </a:prstGeom>
          <a:effectLst/>
        </p:spPr>
      </p:pic>
      <p:pic>
        <p:nvPicPr>
          <p:cNvPr id="2" name="Picture 1" descr="FSW-348B_Ft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668" y="1752600"/>
            <a:ext cx="5478431" cy="1057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967584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 448B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48x GE RJ45 </a:t>
            </a:r>
            <a:r>
              <a:rPr lang="en-US" sz="1200" dirty="0" smtClean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SFP+ slots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81878626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96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Web &amp; CLI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LAN Edge</a:t>
                      </a:r>
                    </a:p>
                    <a:p>
                      <a:pPr algn="ctr"/>
                      <a:r>
                        <a:rPr lang="en-US" sz="1000" baseline="0" dirty="0" smtClean="0"/>
                        <a:t>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1905000"/>
            <a:ext cx="5029200" cy="1335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45112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 1024D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24x GE</a:t>
            </a:r>
            <a:r>
              <a:rPr lang="en-US" sz="1200" dirty="0"/>
              <a:t>/10GE SFP/SFP+ 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</a:t>
            </a:r>
            <a:r>
              <a:rPr lang="en-US" sz="1200" dirty="0" err="1" smtClean="0"/>
              <a:t>Mgmt</a:t>
            </a:r>
            <a:r>
              <a:rPr lang="en-US" sz="1200" dirty="0" smtClean="0"/>
              <a:t> port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85554181"/>
              </p:ext>
            </p:extLst>
          </p:nvPr>
        </p:nvGraphicFramePr>
        <p:xfrm>
          <a:off x="457200" y="3886200"/>
          <a:ext cx="8305800" cy="1289588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128,000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24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Web &amp; CLI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Data Center Switch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752600"/>
            <a:ext cx="5181600" cy="14097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 bwMode="auto">
          <a:xfrm>
            <a:off x="304800" y="2407920"/>
            <a:ext cx="1066800" cy="1524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9" name="Picture 53" descr="dark_DualPowerSupply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42666" y="3495687"/>
            <a:ext cx="569912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9642162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 1048D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48x </a:t>
            </a:r>
            <a:r>
              <a:rPr lang="en-US" sz="1200" dirty="0" smtClean="0"/>
              <a:t>GE/10GE SFP/SFP+ 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40GE QSFP+ 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err="1"/>
              <a:t>Mgmt</a:t>
            </a:r>
            <a:r>
              <a:rPr lang="en-US" sz="1200" dirty="0"/>
              <a:t> </a:t>
            </a:r>
            <a:r>
              <a:rPr lang="en-US" sz="1200" dirty="0" smtClean="0"/>
              <a:t>port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63774719"/>
              </p:ext>
            </p:extLst>
          </p:nvPr>
        </p:nvGraphicFramePr>
        <p:xfrm>
          <a:off x="457200" y="3886200"/>
          <a:ext cx="8305800" cy="1289588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640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128,000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24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Web &amp; CLI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Data Center Switch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/>
        </p:spPr>
      </p:pic>
      <p:sp>
        <p:nvSpPr>
          <p:cNvPr id="3" name="Rectangle 2"/>
          <p:cNvSpPr/>
          <p:nvPr/>
        </p:nvSpPr>
        <p:spPr bwMode="auto">
          <a:xfrm>
            <a:off x="304800" y="2407920"/>
            <a:ext cx="1066800" cy="1524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828800"/>
            <a:ext cx="5334000" cy="1439069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auto">
          <a:xfrm>
            <a:off x="457200" y="2494280"/>
            <a:ext cx="1066800" cy="1524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11" name="Picture 53" descr="dark_DualPowerSupply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42666" y="3495687"/>
            <a:ext cx="569912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549320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0" i="0" dirty="0">
                <a:cs typeface="Arial Narrow"/>
              </a:rPr>
              <a:t>FortiGate Entry Level Series: Comparison</a:t>
            </a:r>
            <a:endParaRPr lang="en-US" b="0" i="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029939"/>
              </p:ext>
            </p:extLst>
          </p:nvPr>
        </p:nvGraphicFramePr>
        <p:xfrm>
          <a:off x="238173" y="1260000"/>
          <a:ext cx="8640002" cy="4897856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1234286"/>
                <a:gridCol w="1234286"/>
                <a:gridCol w="1234286"/>
                <a:gridCol w="1234286"/>
                <a:gridCol w="1234286"/>
                <a:gridCol w="1234286"/>
                <a:gridCol w="1234286"/>
              </a:tblGrid>
              <a:tr h="218116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FG-30D</a:t>
                      </a:r>
                      <a:endParaRPr lang="en-US" sz="1300" dirty="0"/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FG-60D</a:t>
                      </a:r>
                      <a:endParaRPr lang="en-US" sz="1300" dirty="0"/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FG-70D</a:t>
                      </a:r>
                      <a:endParaRPr lang="en-US" sz="1300" dirty="0"/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FG80D</a:t>
                      </a:r>
                      <a:endParaRPr lang="en-US" sz="1300" dirty="0"/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FG-90D</a:t>
                      </a:r>
                      <a:endParaRPr lang="en-US" sz="1300" dirty="0"/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FG-92D</a:t>
                      </a:r>
                      <a:endParaRPr lang="en-US" sz="1300" dirty="0"/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</a:tr>
              <a:tr h="653596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>
                          <a:solidFill>
                            <a:schemeClr val="bg1"/>
                          </a:solidFill>
                        </a:rPr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>
                          <a:solidFill>
                            <a:schemeClr val="bg1"/>
                          </a:solidFill>
                        </a:rPr>
                        <a:t>(1518/512/64 byte</a:t>
                      </a:r>
                      <a:r>
                        <a:rPr lang="en-US" sz="11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100" b="1" dirty="0" smtClean="0">
                          <a:solidFill>
                            <a:schemeClr val="bg1"/>
                          </a:solidFill>
                        </a:rPr>
                        <a:t>UDP)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800 / 800 / 800 </a:t>
                      </a:r>
                    </a:p>
                    <a:p>
                      <a:pPr algn="ctr"/>
                      <a:r>
                        <a:rPr lang="en-US" sz="1100" dirty="0" smtClean="0"/>
                        <a:t>Mbps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1.5 /1.5 /1.5</a:t>
                      </a:r>
                    </a:p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Gbps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3.5 /3.5 /3.5 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1.3 / 0.95 / 0.17 Gbps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3.5 /3.5 /3.5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 / 1 / 0.2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Gbps</a:t>
                      </a:r>
                    </a:p>
                  </a:txBody>
                  <a:tcPr anchor="ctr" horzOverflow="overflow"/>
                </a:tc>
              </a:tr>
              <a:tr h="469248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</a:rPr>
                        <a:t>Concurrent Sessions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200,000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500,000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Mil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1.5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Mil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1.5 Mil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33634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3,500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4,000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4,000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22, 000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4,000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22,000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33634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</a:rPr>
                        <a:t>IPSec VPN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350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1 Gbps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200</a:t>
                      </a:r>
                      <a:r>
                        <a:rPr lang="en-US" sz="1100" b="0" i="0" baseline="0" dirty="0" smtClean="0">
                          <a:latin typeface="+mn-lt"/>
                        </a:rPr>
                        <a:t>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130 Mbps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284901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</a:rPr>
                        <a:t>IPS (HTTP)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150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200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275 Mbps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800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275 Mbps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950 Mbps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469248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</a:rPr>
                        <a:t>Antivirus (Proxy/Flow)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30 / 40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35 / 50</a:t>
                      </a:r>
                      <a:r>
                        <a:rPr lang="en-US" sz="1100" b="0" i="0" baseline="0" dirty="0" smtClean="0">
                          <a:latin typeface="+mn-lt"/>
                        </a:rPr>
                        <a:t>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35 / 65 Mbps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250 / 500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35 / 65 Mbps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300 / 700 Mbps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469248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</a:rPr>
                        <a:t>Interfaces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>
                          <a:solidFill>
                            <a:schemeClr val="bg1"/>
                          </a:solidFill>
                        </a:rPr>
                        <a:t>(LAN, WAN &amp; DMZ)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>
                          <a:solidFill>
                            <a:srgbClr val="36424A"/>
                          </a:solidFill>
                        </a:rPr>
                        <a:t>5</a:t>
                      </a:r>
                      <a:r>
                        <a:rPr lang="en-US" sz="1100" i="0" baseline="0" dirty="0" smtClean="0">
                          <a:solidFill>
                            <a:srgbClr val="36424A"/>
                          </a:solidFill>
                        </a:rPr>
                        <a:t> x GE RJ45</a:t>
                      </a:r>
                      <a:endParaRPr lang="en-US" sz="1100" i="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x GE RJ45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16 x GE RJ45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4x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GE RJ45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16 x GE RJ45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16 x GE RJ45</a:t>
                      </a:r>
                      <a:endParaRPr lang="en-US" sz="1100" dirty="0"/>
                    </a:p>
                  </a:txBody>
                  <a:tcPr anchor="ctr"/>
                </a:tc>
              </a:tr>
              <a:tr h="33634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</a:rPr>
                        <a:t>Storage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16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</a:rPr>
                        <a:t> GB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32GB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16 GB</a:t>
                      </a:r>
                    </a:p>
                  </a:txBody>
                  <a:tcPr anchor="ctr"/>
                </a:tc>
              </a:tr>
              <a:tr h="1022291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</a:rPr>
                        <a:t>Variants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WiFi, PoE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WiFi, PoE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-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-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WiFi, PoE, high port density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WiFi</a:t>
                      </a:r>
                      <a:endParaRPr lang="en-US" sz="11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4639963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 3032D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32x 40 GE QSFP+ ports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</a:t>
            </a:r>
            <a:r>
              <a:rPr lang="en-US" sz="1200" dirty="0" err="1"/>
              <a:t>Mgmt</a:t>
            </a:r>
            <a:r>
              <a:rPr lang="en-US" sz="1200" dirty="0"/>
              <a:t> </a:t>
            </a:r>
            <a:r>
              <a:rPr lang="en-US" sz="1200" dirty="0" smtClean="0"/>
              <a:t>port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4857373"/>
              </p:ext>
            </p:extLst>
          </p:nvPr>
        </p:nvGraphicFramePr>
        <p:xfrm>
          <a:off x="457200" y="3886200"/>
          <a:ext cx="8305800" cy="1289588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1280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128,000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24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Web &amp; CLI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Data Center Switch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/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666" y="1879601"/>
            <a:ext cx="5122333" cy="1450518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auto">
          <a:xfrm>
            <a:off x="620889" y="2525889"/>
            <a:ext cx="945444" cy="183444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16" name="Picture 53" descr="dark_DualPowerSupply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42666" y="3495687"/>
            <a:ext cx="569912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7870281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FortiSwitch Series – Access Switches</a:t>
            </a:r>
            <a:endParaRPr lang="en-US" b="0" i="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6203605"/>
              </p:ext>
            </p:extLst>
          </p:nvPr>
        </p:nvGraphicFramePr>
        <p:xfrm>
          <a:off x="252001" y="1260000"/>
          <a:ext cx="8639999" cy="3905258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1963640"/>
                <a:gridCol w="2225453"/>
                <a:gridCol w="2225453"/>
                <a:gridCol w="2225453"/>
              </a:tblGrid>
              <a:tr h="486172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FSW-80-POE</a:t>
                      </a:r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FSW-124B-POE</a:t>
                      </a:r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FSW-224B-POE</a:t>
                      </a:r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chemeClr val="bg1"/>
                          </a:solidFill>
                        </a:rPr>
                        <a:t>Form Factor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3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Desktop</a:t>
                      </a:r>
                      <a:endParaRPr kumimoji="0" lang="en-GB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3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RU</a:t>
                      </a:r>
                      <a:endParaRPr kumimoji="0" lang="en-GB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1RU</a:t>
                      </a: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chemeClr val="bg1"/>
                          </a:solidFill>
                        </a:rPr>
                        <a:t>FE Ports</a:t>
                      </a:r>
                      <a:endParaRPr lang="en-US" sz="13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3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24</a:t>
                      </a:r>
                      <a:r>
                        <a:rPr lang="en-US" sz="13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(incl. 12x </a:t>
                      </a:r>
                      <a:r>
                        <a:rPr lang="en-US" sz="1300" b="0" i="0" baseline="0" dirty="0" err="1" smtClean="0">
                          <a:solidFill>
                            <a:srgbClr val="36424A"/>
                          </a:solidFill>
                          <a:latin typeface="+mn-lt"/>
                        </a:rPr>
                        <a:t>PoE</a:t>
                      </a:r>
                      <a:r>
                        <a:rPr lang="en-US" sz="13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)</a:t>
                      </a:r>
                      <a:endParaRPr lang="en-US" sz="13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3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dirty="0" smtClean="0">
                          <a:solidFill>
                            <a:schemeClr val="bg1"/>
                          </a:solidFill>
                        </a:rPr>
                        <a:t>GbE Ports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8x </a:t>
                      </a:r>
                      <a:r>
                        <a:rPr kumimoji="0" lang="en-GB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(incl. 4x </a:t>
                      </a:r>
                      <a:r>
                        <a:rPr kumimoji="0" lang="en-US" sz="13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PoE</a:t>
                      </a: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)</a:t>
                      </a:r>
                      <a:endParaRPr kumimoji="0" lang="en-GB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-</a:t>
                      </a:r>
                      <a:endParaRPr kumimoji="0" lang="en-GB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20x </a:t>
                      </a:r>
                      <a:r>
                        <a:rPr kumimoji="0" lang="en-GB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  <a:p>
                      <a:pPr algn="ctr"/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 (incl. 20 PoE)</a:t>
                      </a:r>
                      <a:endParaRPr lang="en-US" sz="13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chemeClr val="bg1"/>
                          </a:solidFill>
                        </a:rPr>
                        <a:t>10G SFP+ Slots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3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3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3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chemeClr val="bg1"/>
                          </a:solidFill>
                        </a:rPr>
                        <a:t>Shared Media</a:t>
                      </a:r>
                      <a:r>
                        <a:rPr lang="en-US" sz="13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300" b="1" dirty="0" smtClean="0">
                          <a:solidFill>
                            <a:schemeClr val="bg1"/>
                          </a:solidFill>
                        </a:rPr>
                        <a:t>Port</a:t>
                      </a:r>
                      <a:r>
                        <a:rPr lang="en-US" sz="1300" b="1" baseline="0" dirty="0" smtClean="0">
                          <a:solidFill>
                            <a:schemeClr val="bg1"/>
                          </a:solidFill>
                        </a:rPr>
                        <a:t> P</a:t>
                      </a:r>
                      <a:r>
                        <a:rPr lang="en-US" sz="1300" b="1" dirty="0" smtClean="0">
                          <a:solidFill>
                            <a:schemeClr val="bg1"/>
                          </a:solidFill>
                        </a:rPr>
                        <a:t>air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3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solidFill>
                            <a:srgbClr val="36424A"/>
                          </a:solidFill>
                        </a:rPr>
                        <a:t>2</a:t>
                      </a:r>
                      <a:endParaRPr lang="en-US" sz="13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4 ( PoE)</a:t>
                      </a:r>
                      <a:endParaRPr lang="en-US" sz="13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chemeClr val="bg1"/>
                          </a:solidFill>
                        </a:rPr>
                        <a:t>Power Budget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solidFill>
                            <a:srgbClr val="36424A"/>
                          </a:solidFill>
                        </a:rPr>
                        <a:t>62 W</a:t>
                      </a:r>
                      <a:endParaRPr lang="en-US" sz="13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solidFill>
                            <a:srgbClr val="36424A"/>
                          </a:solidFill>
                        </a:rPr>
                        <a:t>100W</a:t>
                      </a:r>
                      <a:endParaRPr lang="en-US" sz="13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solidFill>
                            <a:srgbClr val="36424A"/>
                          </a:solidFill>
                        </a:rPr>
                        <a:t>180W</a:t>
                      </a:r>
                      <a:endParaRPr lang="en-US" sz="13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chemeClr val="bg1"/>
                          </a:solidFill>
                        </a:rPr>
                        <a:t>Management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None</a:t>
                      </a:r>
                      <a:endParaRPr lang="en-US" sz="13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 only</a:t>
                      </a:r>
                      <a:endParaRPr lang="en-US" sz="13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 &amp; CLI</a:t>
                      </a:r>
                      <a:endParaRPr lang="en-US" sz="13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chemeClr val="bg1"/>
                          </a:solidFill>
                        </a:rPr>
                        <a:t>Serial</a:t>
                      </a:r>
                      <a:r>
                        <a:rPr lang="en-US" sz="1300" b="1" baseline="0" dirty="0" smtClean="0">
                          <a:solidFill>
                            <a:schemeClr val="bg1"/>
                          </a:solidFill>
                        </a:rPr>
                        <a:t> console</a:t>
                      </a:r>
                      <a:endParaRPr lang="en-US" sz="13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3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3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DB9</a:t>
                      </a:r>
                      <a:endParaRPr lang="en-US" sz="13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chemeClr val="bg1"/>
                          </a:solidFill>
                        </a:rPr>
                        <a:t>L3</a:t>
                      </a:r>
                      <a:r>
                        <a:rPr lang="en-US" sz="1300" b="1" baseline="0" dirty="0" smtClean="0">
                          <a:solidFill>
                            <a:schemeClr val="bg1"/>
                          </a:solidFill>
                        </a:rPr>
                        <a:t> option</a:t>
                      </a:r>
                      <a:endParaRPr lang="en-US" sz="13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3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3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3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9284683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FortiSwitch </a:t>
            </a:r>
            <a:r>
              <a:rPr lang="en-US" b="0" i="0" dirty="0"/>
              <a:t>Series </a:t>
            </a:r>
            <a:r>
              <a:rPr lang="en-US" b="0" i="0" dirty="0" smtClean="0"/>
              <a:t>– Secure Access </a:t>
            </a:r>
            <a:r>
              <a:rPr lang="en-US" b="0" i="0" dirty="0"/>
              <a:t>Switches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2325802"/>
              </p:ext>
            </p:extLst>
          </p:nvPr>
        </p:nvGraphicFramePr>
        <p:xfrm>
          <a:off x="252000" y="1260000"/>
          <a:ext cx="8640001" cy="4617965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1869146"/>
                <a:gridCol w="1220645"/>
                <a:gridCol w="1110042"/>
                <a:gridCol w="1110042"/>
                <a:gridCol w="1110042"/>
                <a:gridCol w="1110042"/>
                <a:gridCol w="1110042"/>
              </a:tblGrid>
              <a:tr h="370840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FSW-28C</a:t>
                      </a:r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FSW-108D-POE</a:t>
                      </a:r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FSW-224D-POE</a:t>
                      </a:r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FSW-324B-POE</a:t>
                      </a:r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FSW-348B</a:t>
                      </a:r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FSW-448B</a:t>
                      </a:r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chemeClr val="bg1"/>
                          </a:solidFill>
                        </a:rPr>
                        <a:t>Form Factor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3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Desktop</a:t>
                      </a:r>
                      <a:endParaRPr kumimoji="0" lang="en-GB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3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Desktop</a:t>
                      </a:r>
                      <a:endParaRPr kumimoji="0" lang="en-GB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1RU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3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1RU</a:t>
                      </a:r>
                      <a:endParaRPr kumimoji="0" lang="en-GB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</a:rPr>
                        <a:t>1RU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</a:rPr>
                        <a:t>1RU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chemeClr val="bg1"/>
                          </a:solidFill>
                        </a:rPr>
                        <a:t>FE Ports</a:t>
                      </a:r>
                      <a:endParaRPr lang="en-US" sz="13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3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3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3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3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0" i="0" dirty="0" smtClean="0">
                          <a:latin typeface="+mn-lt"/>
                        </a:rPr>
                        <a:t>-</a:t>
                      </a:r>
                      <a:endParaRPr lang="en-US" sz="1300" b="0" i="0" dirty="0">
                        <a:latin typeface="+mn-lt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0" i="0" dirty="0" smtClean="0">
                          <a:latin typeface="+mn-lt"/>
                        </a:rPr>
                        <a:t>-</a:t>
                      </a:r>
                      <a:endParaRPr lang="en-US" sz="1300" b="0" i="0" dirty="0">
                        <a:latin typeface="+mn-lt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dirty="0" smtClean="0">
                          <a:solidFill>
                            <a:schemeClr val="bg1"/>
                          </a:solidFill>
                        </a:rPr>
                        <a:t>GbE Ports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10x GE RJ45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8x PoE RJ45</a:t>
                      </a:r>
                      <a:endParaRPr kumimoji="0" lang="en-GB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20x </a:t>
                      </a:r>
                      <a:r>
                        <a:rPr kumimoji="0" lang="en-GB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  <a:p>
                      <a:pPr algn="ctr"/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 (incl. 12 PoE)</a:t>
                      </a:r>
                      <a:endParaRPr lang="en-US" sz="13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24x </a:t>
                      </a:r>
                      <a:r>
                        <a:rPr kumimoji="0" lang="en-GB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  <a:p>
                      <a:pPr algn="ctr"/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(incl. 20 </a:t>
                      </a:r>
                      <a:r>
                        <a:rPr kumimoji="0" lang="en-US" sz="13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PoE</a:t>
                      </a: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, 4 </a:t>
                      </a:r>
                      <a:r>
                        <a:rPr kumimoji="0" lang="en-US" sz="13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PoE</a:t>
                      </a: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+)</a:t>
                      </a:r>
                      <a:endParaRPr lang="en-US" sz="13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48x </a:t>
                      </a:r>
                      <a:r>
                        <a:rPr kumimoji="0" lang="en-GB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48x </a:t>
                      </a:r>
                      <a:r>
                        <a:rPr kumimoji="0" lang="en-GB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chemeClr val="bg1"/>
                          </a:solidFill>
                        </a:rPr>
                        <a:t>10G SFP+ Slots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3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3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3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3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0" i="0" dirty="0" smtClean="0">
                          <a:latin typeface="+mn-lt"/>
                        </a:rPr>
                        <a:t>-</a:t>
                      </a:r>
                      <a:endParaRPr lang="en-US" sz="1300" b="0" i="0" dirty="0">
                        <a:latin typeface="+mn-lt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0" i="0" dirty="0" smtClean="0">
                          <a:latin typeface="+mn-lt"/>
                        </a:rPr>
                        <a:t>2</a:t>
                      </a:r>
                      <a:endParaRPr lang="en-US" sz="1300" b="0" i="0" dirty="0">
                        <a:latin typeface="+mn-lt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chemeClr val="bg1"/>
                          </a:solidFill>
                        </a:rPr>
                        <a:t>Shared Media</a:t>
                      </a:r>
                      <a:r>
                        <a:rPr lang="en-US" sz="13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300" b="1" dirty="0" smtClean="0">
                          <a:solidFill>
                            <a:schemeClr val="bg1"/>
                          </a:solidFill>
                        </a:rPr>
                        <a:t>Port</a:t>
                      </a:r>
                      <a:r>
                        <a:rPr lang="en-US" sz="1300" b="1" baseline="0" dirty="0" smtClean="0">
                          <a:solidFill>
                            <a:schemeClr val="bg1"/>
                          </a:solidFill>
                        </a:rPr>
                        <a:t> P</a:t>
                      </a:r>
                      <a:r>
                        <a:rPr lang="en-US" sz="1300" b="1" dirty="0" smtClean="0">
                          <a:solidFill>
                            <a:schemeClr val="bg1"/>
                          </a:solidFill>
                        </a:rPr>
                        <a:t>air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3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solidFill>
                            <a:srgbClr val="36424A"/>
                          </a:solidFill>
                        </a:rPr>
                        <a:t>2</a:t>
                      </a:r>
                      <a:endParaRPr lang="en-US" sz="13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4</a:t>
                      </a:r>
                      <a:endParaRPr lang="en-US" sz="13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4</a:t>
                      </a:r>
                      <a:endParaRPr lang="en-US" sz="13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0" i="0" dirty="0" smtClean="0">
                          <a:latin typeface="+mn-lt"/>
                        </a:rPr>
                        <a:t>2</a:t>
                      </a:r>
                      <a:endParaRPr lang="en-US" sz="1300" b="0" i="0" dirty="0">
                        <a:latin typeface="+mn-lt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0" i="0" dirty="0" smtClean="0">
                          <a:latin typeface="+mn-lt"/>
                        </a:rPr>
                        <a:t>-</a:t>
                      </a:r>
                      <a:endParaRPr lang="en-US" sz="1300" b="0" i="0" dirty="0">
                        <a:latin typeface="+mn-lt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chemeClr val="bg1"/>
                          </a:solidFill>
                        </a:rPr>
                        <a:t>Power Budget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3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solidFill>
                            <a:srgbClr val="36424A"/>
                          </a:solidFill>
                        </a:rPr>
                        <a:t>75W</a:t>
                      </a:r>
                      <a:endParaRPr lang="en-US" sz="13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solidFill>
                            <a:srgbClr val="36424A"/>
                          </a:solidFill>
                        </a:rPr>
                        <a:t>185W</a:t>
                      </a:r>
                      <a:endParaRPr lang="en-US" sz="13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solidFill>
                            <a:srgbClr val="36424A"/>
                          </a:solidFill>
                        </a:rPr>
                        <a:t>185W</a:t>
                      </a:r>
                      <a:endParaRPr lang="en-US" sz="13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0" i="0" dirty="0" smtClean="0">
                          <a:latin typeface="+mn-lt"/>
                        </a:rPr>
                        <a:t>-</a:t>
                      </a:r>
                      <a:endParaRPr lang="en-US" sz="1300" b="0" i="0" dirty="0">
                        <a:latin typeface="+mn-lt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0" i="0" dirty="0" smtClean="0">
                          <a:latin typeface="+mn-lt"/>
                        </a:rPr>
                        <a:t>-</a:t>
                      </a:r>
                      <a:endParaRPr lang="en-US" sz="1300" b="0" i="0" dirty="0">
                        <a:latin typeface="+mn-lt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chemeClr val="bg1"/>
                          </a:solidFill>
                        </a:rPr>
                        <a:t>Management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3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3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3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3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3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3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3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3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3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3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</a:t>
                      </a:r>
                      <a:r>
                        <a:rPr lang="en-US" sz="13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3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&amp; CLI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chemeClr val="bg1"/>
                          </a:solidFill>
                        </a:rPr>
                        <a:t>Serial</a:t>
                      </a:r>
                      <a:r>
                        <a:rPr lang="en-US" sz="1300" b="1" baseline="0" dirty="0" smtClean="0">
                          <a:solidFill>
                            <a:schemeClr val="bg1"/>
                          </a:solidFill>
                        </a:rPr>
                        <a:t> console</a:t>
                      </a:r>
                      <a:endParaRPr lang="en-US" sz="13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RJ45</a:t>
                      </a:r>
                      <a:endParaRPr lang="en-US" sz="13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RJ45</a:t>
                      </a:r>
                      <a:endParaRPr lang="en-US" sz="13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0" i="0" dirty="0" smtClean="0">
                          <a:latin typeface="+mn-lt"/>
                        </a:rPr>
                        <a:t>RJ45</a:t>
                      </a:r>
                      <a:endParaRPr lang="en-US" sz="1300" b="0" i="0" dirty="0">
                        <a:latin typeface="+mn-lt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latin typeface="+mn-lt"/>
                        </a:rPr>
                        <a:t>RJ45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chemeClr val="bg1"/>
                          </a:solidFill>
                        </a:rPr>
                        <a:t>L3</a:t>
                      </a:r>
                      <a:r>
                        <a:rPr lang="en-US" sz="1300" b="1" baseline="0" dirty="0" smtClean="0">
                          <a:solidFill>
                            <a:schemeClr val="bg1"/>
                          </a:solidFill>
                        </a:rPr>
                        <a:t> option</a:t>
                      </a:r>
                      <a:endParaRPr lang="en-US" sz="13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3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3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0" i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3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3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0" i="0" dirty="0" smtClean="0">
                          <a:latin typeface="+mn-lt"/>
                        </a:rPr>
                        <a:t>No</a:t>
                      </a:r>
                      <a:endParaRPr lang="en-US" sz="1300" b="0" i="0" dirty="0">
                        <a:latin typeface="+mn-lt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0" i="0" dirty="0" smtClean="0">
                          <a:latin typeface="+mn-lt"/>
                        </a:rPr>
                        <a:t>No</a:t>
                      </a:r>
                      <a:endParaRPr lang="en-US" sz="1300" b="0" i="0" dirty="0">
                        <a:latin typeface="+mn-lt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0185926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FortiSwitch </a:t>
            </a:r>
            <a:r>
              <a:rPr lang="en-US" b="0" i="0" dirty="0"/>
              <a:t>Series </a:t>
            </a:r>
            <a:r>
              <a:rPr lang="en-US" b="0" i="0" dirty="0" smtClean="0"/>
              <a:t>– Data Center </a:t>
            </a:r>
            <a:r>
              <a:rPr lang="en-US" b="0" i="0" dirty="0"/>
              <a:t>Switches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8104777"/>
              </p:ext>
            </p:extLst>
          </p:nvPr>
        </p:nvGraphicFramePr>
        <p:xfrm>
          <a:off x="252000" y="1260000"/>
          <a:ext cx="8640000" cy="3788418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160000"/>
                <a:gridCol w="2160000"/>
                <a:gridCol w="2160000"/>
                <a:gridCol w="2160000"/>
              </a:tblGrid>
              <a:tr h="486172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FSW-1024D</a:t>
                      </a:r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FSW-1048D</a:t>
                      </a:r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FSW-3032D</a:t>
                      </a:r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chemeClr val="bg1"/>
                          </a:solidFill>
                        </a:rPr>
                        <a:t>Form Factor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3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1RU</a:t>
                      </a:r>
                      <a:endParaRPr kumimoji="0" lang="en-GB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3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1RU</a:t>
                      </a:r>
                      <a:endParaRPr kumimoji="0" lang="en-GB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3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1RU</a:t>
                      </a:r>
                      <a:endParaRPr kumimoji="0" lang="en-GB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chemeClr val="bg1"/>
                          </a:solidFill>
                        </a:rPr>
                        <a:t>FE Ports</a:t>
                      </a:r>
                      <a:endParaRPr lang="en-US" sz="13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0" i="0" dirty="0" smtClean="0">
                          <a:latin typeface="+mn-lt"/>
                        </a:rPr>
                        <a:t>-</a:t>
                      </a:r>
                      <a:endParaRPr lang="en-US" sz="1300" b="0" i="0" dirty="0">
                        <a:latin typeface="+mn-lt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0" i="0" dirty="0" smtClean="0">
                          <a:latin typeface="+mn-lt"/>
                        </a:rPr>
                        <a:t>-</a:t>
                      </a:r>
                      <a:endParaRPr lang="en-US" sz="1300" b="0" i="0" dirty="0">
                        <a:latin typeface="+mn-lt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0" i="0" dirty="0" smtClean="0">
                          <a:latin typeface="+mn-lt"/>
                        </a:rPr>
                        <a:t>-</a:t>
                      </a:r>
                      <a:endParaRPr lang="en-US" sz="1300" b="0" i="0" dirty="0">
                        <a:latin typeface="+mn-lt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dirty="0" smtClean="0">
                          <a:solidFill>
                            <a:schemeClr val="bg1"/>
                          </a:solidFill>
                        </a:rPr>
                        <a:t>GE Ports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3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</a:t>
                      </a:r>
                      <a:r>
                        <a:rPr kumimoji="0" lang="en-GB" sz="13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mgmt</a:t>
                      </a:r>
                      <a:endParaRPr kumimoji="0" lang="en-GB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3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</a:t>
                      </a:r>
                      <a:r>
                        <a:rPr kumimoji="0" lang="en-GB" sz="13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mgmt</a:t>
                      </a:r>
                      <a:endParaRPr kumimoji="0" lang="en-GB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3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</a:t>
                      </a:r>
                      <a:r>
                        <a:rPr kumimoji="0" lang="en-GB" sz="13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mgmt</a:t>
                      </a:r>
                      <a:endParaRPr kumimoji="0" lang="en-GB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chemeClr val="bg1"/>
                          </a:solidFill>
                        </a:rPr>
                        <a:t>PoE GE Ports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latin typeface="+mn-lt"/>
                        </a:rPr>
                        <a:t>-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latin typeface="+mn-lt"/>
                        </a:rPr>
                        <a:t>-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latin typeface="+mn-lt"/>
                        </a:rPr>
                        <a:t>-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chemeClr val="bg1"/>
                          </a:solidFill>
                        </a:rPr>
                        <a:t>10GE Ports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24 (1G/10G)</a:t>
                      </a:r>
                      <a:endParaRPr lang="en-US" sz="1300" b="0" i="0" dirty="0" smtClean="0">
                        <a:latin typeface="+mn-lt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48 (1G/10G)</a:t>
                      </a:r>
                      <a:endParaRPr lang="en-US" sz="1300" b="0" i="0" dirty="0" smtClean="0">
                        <a:latin typeface="+mn-lt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latin typeface="+mn-lt"/>
                        </a:rPr>
                        <a:t>-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chemeClr val="bg1"/>
                          </a:solidFill>
                        </a:rPr>
                        <a:t>40GE Ports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latin typeface="+mn-lt"/>
                        </a:rPr>
                        <a:t>-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latin typeface="+mn-lt"/>
                        </a:rPr>
                        <a:t>4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latin typeface="+mn-lt"/>
                        </a:rPr>
                        <a:t>32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chemeClr val="bg1"/>
                          </a:solidFill>
                        </a:rPr>
                        <a:t>Shared Ports (pair)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latin typeface="+mn-lt"/>
                        </a:rPr>
                        <a:t>-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latin typeface="+mn-lt"/>
                        </a:rPr>
                        <a:t>-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latin typeface="+mn-lt"/>
                        </a:rPr>
                        <a:t>-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chemeClr val="bg1"/>
                          </a:solidFill>
                        </a:rPr>
                        <a:t>Power Budget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latin typeface="+mn-lt"/>
                        </a:rPr>
                        <a:t>-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latin typeface="+mn-lt"/>
                        </a:rPr>
                        <a:t>-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latin typeface="+mn-lt"/>
                        </a:rPr>
                        <a:t>-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300" b="1" dirty="0" err="1" smtClean="0">
                          <a:solidFill>
                            <a:schemeClr val="bg1"/>
                          </a:solidFill>
                        </a:rPr>
                        <a:t>FortiOS</a:t>
                      </a:r>
                      <a:r>
                        <a:rPr lang="en-US" sz="1300" b="1" dirty="0" smtClean="0">
                          <a:solidFill>
                            <a:schemeClr val="bg1"/>
                          </a:solidFill>
                        </a:rPr>
                        <a:t> Wired Controller</a:t>
                      </a:r>
                      <a:r>
                        <a:rPr lang="en-US" sz="1300" b="1" baseline="0" dirty="0" smtClean="0">
                          <a:solidFill>
                            <a:schemeClr val="bg1"/>
                          </a:solidFill>
                        </a:rPr>
                        <a:t> Support</a:t>
                      </a:r>
                      <a:endParaRPr lang="en-US" sz="13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latin typeface="+mn-lt"/>
                        </a:rPr>
                        <a:t>No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latin typeface="+mn-lt"/>
                        </a:rPr>
                        <a:t>No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latin typeface="+mn-lt"/>
                        </a:rPr>
                        <a:t>No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4117959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invGray">
          <a:xfrm>
            <a:off x="853440" y="2806868"/>
            <a:ext cx="8290560" cy="846744"/>
          </a:xfrm>
          <a:prstGeom prst="rect">
            <a:avLst/>
          </a:prstGeom>
          <a:solidFill>
            <a:srgbClr val="3C3C3C"/>
          </a:solidFill>
          <a:ln w="28575">
            <a:noFill/>
            <a:round/>
            <a:headEnd/>
            <a:tailEnd/>
          </a:ln>
          <a:extLst/>
        </p:spPr>
        <p:txBody>
          <a:bodyPr wrap="square" rtlCol="0" anchor="ctr"/>
          <a:lstStyle/>
          <a:p>
            <a:pPr marL="914400" lvl="4" defTabSz="342879"/>
            <a:endParaRPr lang="en-US" sz="2000" b="1" dirty="0">
              <a:solidFill>
                <a:schemeClr val="bg1"/>
              </a:solidFill>
              <a:cs typeface="Arial Narrow"/>
            </a:endParaRPr>
          </a:p>
        </p:txBody>
      </p:sp>
      <p:sp>
        <p:nvSpPr>
          <p:cNvPr id="7" name="Rectangle 6"/>
          <p:cNvSpPr/>
          <p:nvPr/>
        </p:nvSpPr>
        <p:spPr bwMode="invGray">
          <a:xfrm>
            <a:off x="0" y="2806868"/>
            <a:ext cx="828842" cy="846744"/>
          </a:xfrm>
          <a:prstGeom prst="rect">
            <a:avLst/>
          </a:prstGeom>
          <a:solidFill>
            <a:srgbClr val="324040"/>
          </a:solidFill>
          <a:ln w="28575">
            <a:noFill/>
            <a:round/>
            <a:headEnd/>
            <a:tailEnd/>
          </a:ln>
          <a:extLst/>
        </p:spPr>
        <p:txBody>
          <a:bodyPr wrap="square" rtlCol="0" anchor="ctr"/>
          <a:lstStyle/>
          <a:p>
            <a:pPr marL="914400" lvl="4" defTabSz="342879"/>
            <a:endParaRPr lang="en-US" sz="2000" b="1" dirty="0">
              <a:solidFill>
                <a:schemeClr val="bg1"/>
              </a:solidFill>
              <a:cs typeface="Arial Narrow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2309797" y="2681146"/>
            <a:ext cx="5125446" cy="1098425"/>
          </a:xfrm>
        </p:spPr>
        <p:txBody>
          <a:bodyPr anchor="ctr"/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FFFFFF"/>
                </a:solidFill>
              </a:rPr>
              <a:t>FortiClient</a:t>
            </a:r>
            <a:endParaRPr lang="en-US" sz="3600" b="1" dirty="0">
              <a:solidFill>
                <a:srgbClr val="FFFFFF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72" y="2886566"/>
            <a:ext cx="729142" cy="729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4555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20320921"/>
              </p:ext>
            </p:extLst>
          </p:nvPr>
        </p:nvGraphicFramePr>
        <p:xfrm>
          <a:off x="454527" y="2221763"/>
          <a:ext cx="3399692" cy="230652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399692"/>
              </a:tblGrid>
              <a:tr h="52058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latin typeface="+mn-lt"/>
                          <a:cs typeface="Arial Narrow" pitchFamily="34" charset="0"/>
                        </a:rPr>
                        <a:t>Multifunctional Host Security</a:t>
                      </a:r>
                    </a:p>
                    <a:p>
                      <a:pPr marL="1714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Flexibility in deployment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Fully integrated features, reduce needs for multiple client solutions</a:t>
                      </a:r>
                    </a:p>
                  </a:txBody>
                  <a:tcPr marL="18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52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End Point Control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Enforce compliance and security policies on mobile hosts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757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Centralized Logging and Reporting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Via FortiGate for enterprise requirements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>
                <a:latin typeface="Arial" charset="0"/>
                <a:ea typeface="ＭＳ Ｐゴシック" charset="0"/>
              </a:rPr>
              <a:t>FortiClient</a:t>
            </a:r>
            <a:endParaRPr lang="en-US" b="0" i="0" dirty="0"/>
          </a:p>
        </p:txBody>
      </p:sp>
      <p:pic>
        <p:nvPicPr>
          <p:cNvPr id="68" name="Picture 6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3269" y="2686472"/>
            <a:ext cx="4211980" cy="3078773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noFill/>
            <a:miter lim="800000"/>
          </a:ln>
          <a:effectLst>
            <a:outerShdw blurRad="254000" dist="38100" dir="4800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781" b="96912" l="8545" r="90000">
                        <a14:foregroundMark x1="83455" y1="81116" x2="83455" y2="81116"/>
                        <a14:foregroundMark x1="85091" y1="66033" x2="85091" y2="66033"/>
                        <a14:foregroundMark x1="84000" y1="63183" x2="84000" y2="63183"/>
                        <a14:foregroundMark x1="84545" y1="55819" x2="84545" y2="55819"/>
                        <a14:foregroundMark x1="15455" y1="51781" x2="15455" y2="51781"/>
                        <a14:backgroundMark x1="15455" y1="42637" x2="15455" y2="426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330" y="3206344"/>
            <a:ext cx="2095500" cy="320802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invGray">
          <a:xfrm>
            <a:off x="448252" y="1133142"/>
            <a:ext cx="8281328" cy="846744"/>
          </a:xfrm>
          <a:prstGeom prst="rect">
            <a:avLst/>
          </a:prstGeom>
          <a:solidFill>
            <a:srgbClr val="324040"/>
          </a:solidFill>
          <a:ln w="28575">
            <a:noFill/>
            <a:round/>
            <a:headEnd/>
            <a:tailEnd/>
          </a:ln>
          <a:extLst/>
        </p:spPr>
        <p:txBody>
          <a:bodyPr wrap="square" rtlCol="0" anchor="ctr"/>
          <a:lstStyle/>
          <a:p>
            <a:pPr marL="914400" lvl="4" defTabSz="342879"/>
            <a:r>
              <a:rPr lang="en-US" sz="2000" b="1" dirty="0">
                <a:solidFill>
                  <a:schemeClr val="bg1"/>
                </a:solidFill>
                <a:cs typeface="Arial Narrow"/>
              </a:rPr>
              <a:t>Comprehensive end-point protection &amp; security enforcement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1472" y="1188777"/>
            <a:ext cx="729142" cy="729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09499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FortiClient V5.2</a:t>
            </a:r>
            <a:endParaRPr lang="en-US" b="0" i="0" dirty="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3203456" y="1103546"/>
            <a:ext cx="4637141" cy="46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2400" b="1" dirty="0" smtClean="0">
                <a:solidFill>
                  <a:srgbClr val="FFFFFF"/>
                </a:solidFill>
                <a:latin typeface="Arial Narrow" pitchFamily="34" charset="0"/>
                <a:ea typeface="ＭＳ Ｐゴシック" pitchFamily="34" charset="-128"/>
                <a:cs typeface="+mn-cs"/>
              </a:rPr>
              <a:t>New in 4.0 MR3</a:t>
            </a:r>
            <a:endParaRPr lang="en-GB" sz="2400" b="1" dirty="0">
              <a:solidFill>
                <a:srgbClr val="FFFFFF"/>
              </a:solidFill>
              <a:latin typeface="Arial Narrow" pitchFamily="34" charset="0"/>
              <a:ea typeface="ＭＳ Ｐゴシック" pitchFamily="34" charset="-128"/>
              <a:cs typeface="+mn-cs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5973233"/>
              </p:ext>
            </p:extLst>
          </p:nvPr>
        </p:nvGraphicFramePr>
        <p:xfrm>
          <a:off x="252000" y="1260000"/>
          <a:ext cx="8640001" cy="4855784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48491"/>
                <a:gridCol w="1624243"/>
                <a:gridCol w="1550969"/>
                <a:gridCol w="1575394"/>
                <a:gridCol w="1440904"/>
              </a:tblGrid>
              <a:tr h="336008">
                <a:tc>
                  <a:txBody>
                    <a:bodyPr/>
                    <a:lstStyle/>
                    <a:p>
                      <a:endParaRPr lang="en-CA" sz="1300" dirty="0"/>
                    </a:p>
                  </a:txBody>
                  <a:tcPr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Windows</a:t>
                      </a:r>
                      <a:endParaRPr lang="en-CA" sz="1300" dirty="0"/>
                    </a:p>
                  </a:txBody>
                  <a:tcPr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Mac OSX</a:t>
                      </a:r>
                      <a:endParaRPr lang="en-CA" sz="1300" dirty="0"/>
                    </a:p>
                  </a:txBody>
                  <a:tcPr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300" dirty="0" err="1" smtClean="0"/>
                        <a:t>iOS</a:t>
                      </a:r>
                      <a:endParaRPr lang="en-CA" sz="1300" dirty="0"/>
                    </a:p>
                  </a:txBody>
                  <a:tcPr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300" dirty="0" smtClean="0"/>
                        <a:t>Android</a:t>
                      </a:r>
                      <a:endParaRPr lang="en-CA" sz="1300" dirty="0"/>
                    </a:p>
                  </a:txBody>
                  <a:tcPr>
                    <a:solidFill>
                      <a:srgbClr val="3C3C3C"/>
                    </a:solidFill>
                  </a:tcPr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</a:rPr>
                        <a:t>IPSec VPN</a:t>
                      </a:r>
                      <a:endParaRPr lang="en-CA" sz="13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3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</a:rPr>
                        <a:t>SSL VPN</a:t>
                      </a:r>
                      <a:endParaRPr lang="en-CA" sz="13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dirty="0" smtClean="0">
                          <a:solidFill>
                            <a:schemeClr val="dk1"/>
                          </a:solidFill>
                        </a:rPr>
                        <a:t>Web</a:t>
                      </a:r>
                      <a:r>
                        <a:rPr lang="en-US" sz="1300" b="0" baseline="0" dirty="0" smtClean="0">
                          <a:solidFill>
                            <a:schemeClr val="dk1"/>
                          </a:solidFill>
                        </a:rPr>
                        <a:t> Mode Only</a:t>
                      </a:r>
                      <a:endParaRPr lang="en-CA" sz="13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</a:rPr>
                        <a:t>2FA</a:t>
                      </a:r>
                      <a:endParaRPr lang="en-CA" sz="13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</a:rPr>
                        <a:t>Anti-Virus</a:t>
                      </a:r>
                      <a:endParaRPr lang="en-CA" sz="13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3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3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>
                    <a:solidFill>
                      <a:srgbClr val="E4E4E4"/>
                    </a:solidFill>
                  </a:tcPr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</a:rPr>
                        <a:t>Web Filtering</a:t>
                      </a:r>
                      <a:endParaRPr lang="en-CA" sz="13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C9C9C9"/>
                    </a:solidFill>
                  </a:tcPr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</a:rPr>
                        <a:t>WAN Optimization</a:t>
                      </a:r>
                      <a:endParaRPr lang="en-CA" sz="13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3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3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300" dirty="0" smtClean="0">
                          <a:sym typeface="Symbol"/>
                        </a:rPr>
                        <a:t>-</a:t>
                      </a:r>
                      <a:endParaRPr lang="en-CA" sz="1300" b="1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3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3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</a:tr>
              <a:tr h="336008">
                <a:tc gridSpan="5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                             Registered for Central Management</a:t>
                      </a:r>
                      <a:endParaRPr kumimoji="0" lang="en-CA" sz="1300" b="1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Config</a:t>
                      </a:r>
                      <a:r>
                        <a:rPr kumimoji="0" lang="en-US" sz="13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Provisioning</a:t>
                      </a:r>
                      <a:endParaRPr kumimoji="0" lang="en-CA" sz="13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C9C9C9"/>
                    </a:solidFill>
                  </a:tcPr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</a:rPr>
                        <a:t>Logging (to</a:t>
                      </a:r>
                      <a:r>
                        <a:rPr lang="en-US" sz="1300" b="1" baseline="0" dirty="0" smtClean="0">
                          <a:solidFill>
                            <a:srgbClr val="FFFFFF"/>
                          </a:solidFill>
                        </a:rPr>
                        <a:t> FMGR/FAZ</a:t>
                      </a:r>
                      <a:r>
                        <a:rPr lang="en-US" sz="1300" b="1" dirty="0" smtClean="0">
                          <a:solidFill>
                            <a:srgbClr val="FFFFFF"/>
                          </a:solidFill>
                        </a:rPr>
                        <a:t>)</a:t>
                      </a:r>
                      <a:endParaRPr lang="en-CA" sz="13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3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3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>
                    <a:solidFill>
                      <a:srgbClr val="E4E4E4"/>
                    </a:solidFill>
                  </a:tcPr>
                </a:tc>
              </a:tr>
              <a:tr h="33600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dirty="0" smtClean="0">
                          <a:solidFill>
                            <a:srgbClr val="FFFFFF"/>
                          </a:solidFill>
                        </a:rPr>
                        <a:t>Windows AD SSO Agent</a:t>
                      </a:r>
                      <a:endParaRPr lang="en-CA" sz="13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3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3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>
                    <a:solidFill>
                      <a:srgbClr val="C9C9C9"/>
                    </a:solidFill>
                  </a:tcPr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</a:rPr>
                        <a:t>Application Firewall</a:t>
                      </a:r>
                      <a:endParaRPr lang="en-CA" sz="13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3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3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>
                    <a:solidFill>
                      <a:srgbClr val="E4E4E4"/>
                    </a:solidFill>
                  </a:tcPr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</a:rPr>
                        <a:t>Vulnerability Scanning &amp; Reporting</a:t>
                      </a:r>
                      <a:endParaRPr lang="en-CA" sz="13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3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3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CA" sz="1300" b="1" dirty="0" smtClean="0">
                          <a:solidFill>
                            <a:srgbClr val="FFFFFF"/>
                          </a:solidFill>
                        </a:rPr>
                        <a:t>Custom Install</a:t>
                      </a:r>
                      <a:endParaRPr lang="en-CA" sz="13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3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3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3085631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invGray">
          <a:xfrm>
            <a:off x="853440" y="2806868"/>
            <a:ext cx="8290560" cy="846744"/>
          </a:xfrm>
          <a:prstGeom prst="rect">
            <a:avLst/>
          </a:prstGeom>
          <a:solidFill>
            <a:srgbClr val="3C3C3C"/>
          </a:solidFill>
          <a:ln w="28575">
            <a:noFill/>
            <a:round/>
            <a:headEnd/>
            <a:tailEnd/>
          </a:ln>
          <a:extLst/>
        </p:spPr>
        <p:txBody>
          <a:bodyPr wrap="square" rtlCol="0" anchor="ctr"/>
          <a:lstStyle/>
          <a:p>
            <a:pPr marL="914400" lvl="4" defTabSz="342879"/>
            <a:endParaRPr lang="en-US" sz="2000" b="1" dirty="0">
              <a:solidFill>
                <a:schemeClr val="bg1"/>
              </a:solidFill>
              <a:cs typeface="Arial Narrow"/>
            </a:endParaRPr>
          </a:p>
        </p:txBody>
      </p:sp>
      <p:sp>
        <p:nvSpPr>
          <p:cNvPr id="7" name="Rectangle 6"/>
          <p:cNvSpPr/>
          <p:nvPr/>
        </p:nvSpPr>
        <p:spPr bwMode="invGray">
          <a:xfrm>
            <a:off x="0" y="2806868"/>
            <a:ext cx="828842" cy="846744"/>
          </a:xfrm>
          <a:prstGeom prst="rect">
            <a:avLst/>
          </a:prstGeom>
          <a:solidFill>
            <a:srgbClr val="324040"/>
          </a:solidFill>
          <a:ln w="28575">
            <a:noFill/>
            <a:round/>
            <a:headEnd/>
            <a:tailEnd/>
          </a:ln>
          <a:extLst/>
        </p:spPr>
        <p:txBody>
          <a:bodyPr wrap="square" rtlCol="0" anchor="ctr"/>
          <a:lstStyle/>
          <a:p>
            <a:pPr marL="914400" lvl="4" defTabSz="342879"/>
            <a:endParaRPr lang="en-US" sz="2000" b="1" dirty="0">
              <a:solidFill>
                <a:schemeClr val="bg1"/>
              </a:solidFill>
              <a:cs typeface="Arial Narrow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2309797" y="2681146"/>
            <a:ext cx="5125446" cy="1098425"/>
          </a:xfrm>
        </p:spPr>
        <p:txBody>
          <a:bodyPr anchor="ctr"/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FFFFFF"/>
                </a:solidFill>
              </a:rPr>
              <a:t>FortiToken</a:t>
            </a:r>
            <a:endParaRPr lang="en-US" sz="3600" b="1" dirty="0">
              <a:solidFill>
                <a:srgbClr val="FFFFFF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72" y="2879235"/>
            <a:ext cx="729142" cy="729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091885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4987661"/>
              </p:ext>
            </p:extLst>
          </p:nvPr>
        </p:nvGraphicFramePr>
        <p:xfrm>
          <a:off x="454527" y="2199290"/>
          <a:ext cx="3650536" cy="34038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Supports Strong Authentication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IPSEC VPN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SSL VPN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Administrative Login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Captive Web Portal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802.1x Authentication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Web Application Access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SSO 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Authentication Platforms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FortiGate (FOS4.3 and later)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FortiAuthenticator (FAC 1.4 and later)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Secure Seed Delivery Options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Online Via FortiGuard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Encrypted file on CD (FTK-200S)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In-house Seed Provisioning Tool (special order)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Introducing FortiToken</a:t>
            </a:r>
          </a:p>
        </p:txBody>
      </p:sp>
      <p:pic>
        <p:nvPicPr>
          <p:cNvPr id="2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91732" y="3151510"/>
            <a:ext cx="2962159" cy="2179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 bwMode="invGray">
          <a:xfrm>
            <a:off x="448252" y="1133142"/>
            <a:ext cx="8281328" cy="846744"/>
          </a:xfrm>
          <a:prstGeom prst="rect">
            <a:avLst/>
          </a:prstGeom>
          <a:solidFill>
            <a:srgbClr val="324040"/>
          </a:solidFill>
          <a:ln w="28575">
            <a:noFill/>
            <a:round/>
            <a:headEnd/>
            <a:tailEnd/>
          </a:ln>
          <a:extLst/>
        </p:spPr>
        <p:txBody>
          <a:bodyPr wrap="square" rtlCol="0" anchor="ctr"/>
          <a:lstStyle/>
          <a:p>
            <a:pPr marL="914400" lvl="4" defTabSz="342879"/>
            <a:r>
              <a:rPr lang="en-US" sz="2000" b="1" dirty="0">
                <a:solidFill>
                  <a:schemeClr val="bg1"/>
                </a:solidFill>
                <a:cs typeface="Arial Narrow"/>
              </a:rPr>
              <a:t>Oath Compliant Time Based Hardware One Time Password Token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104" y="1194813"/>
            <a:ext cx="729142" cy="729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1499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/>
              <a:t>FortiToken Mobile</a:t>
            </a:r>
            <a:endParaRPr lang="en-US" b="0" i="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9979" y="2332373"/>
            <a:ext cx="5324021" cy="3096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38658999"/>
              </p:ext>
            </p:extLst>
          </p:nvPr>
        </p:nvGraphicFramePr>
        <p:xfrm>
          <a:off x="454526" y="2222173"/>
          <a:ext cx="3256391" cy="3159743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256391"/>
              </a:tblGrid>
              <a:tr h="134533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Highly</a:t>
                      </a:r>
                      <a:r>
                        <a:rPr lang="en-US" sz="1400" b="1" baseline="0" dirty="0" smtClean="0"/>
                        <a:t> Secure</a:t>
                      </a:r>
                      <a:endParaRPr lang="en-US" sz="1400" b="1" dirty="0" smtClean="0"/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/>
                        <a:t>Pin Protected</a:t>
                      </a:r>
                      <a:r>
                        <a:rPr lang="en-US" sz="1200" baseline="0" dirty="0" smtClean="0"/>
                        <a:t> App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/>
                        <a:t>Device Binding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>
                          <a:latin typeface="+mn-lt"/>
                          <a:cs typeface="Arial Narrow" pitchFamily="34" charset="0"/>
                        </a:rPr>
                        <a:t>Brute</a:t>
                      </a:r>
                      <a:r>
                        <a:rPr lang="en-US" sz="1200" baseline="0" dirty="0" smtClean="0">
                          <a:latin typeface="+mn-lt"/>
                          <a:cs typeface="Arial Narrow" pitchFamily="34" charset="0"/>
                        </a:rPr>
                        <a:t> Force Protection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baseline="0" dirty="0" smtClean="0">
                          <a:latin typeface="+mn-lt"/>
                          <a:cs typeface="Arial Narrow" pitchFamily="34" charset="0"/>
                        </a:rPr>
                        <a:t>Dynamic Seed Generation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baseline="0" dirty="0" smtClean="0">
                          <a:latin typeface="+mn-lt"/>
                          <a:cs typeface="Arial Narrow" pitchFamily="34" charset="0"/>
                        </a:rPr>
                        <a:t>Encrypted Seed Storage</a:t>
                      </a:r>
                      <a:endParaRPr lang="en-US" sz="1200" dirty="0" smtClean="0">
                        <a:latin typeface="+mn-lt"/>
                        <a:cs typeface="Arial Narrow" pitchFamily="34" charset="0"/>
                      </a:endParaRPr>
                    </a:p>
                  </a:txBody>
                  <a:tcPr marL="18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8509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Authentication Platforms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FortiGate (FOS5.0 Beta 5 and later)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FortiAuthenticator (FAC 1.4 and later)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293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Broad Device Support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iOS (iPhone, </a:t>
                      </a:r>
                      <a:r>
                        <a:rPr kumimoji="0" lang="en-US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iPad</a:t>
                      </a: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, iPod Touch)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Android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BlackBerry (TBD)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1" name="Rectangle 10"/>
          <p:cNvSpPr/>
          <p:nvPr/>
        </p:nvSpPr>
        <p:spPr bwMode="invGray">
          <a:xfrm>
            <a:off x="448252" y="1133142"/>
            <a:ext cx="8281328" cy="846744"/>
          </a:xfrm>
          <a:prstGeom prst="rect">
            <a:avLst/>
          </a:prstGeom>
          <a:solidFill>
            <a:srgbClr val="324040"/>
          </a:solidFill>
          <a:ln w="28575">
            <a:noFill/>
            <a:round/>
            <a:headEnd/>
            <a:tailEnd/>
          </a:ln>
          <a:extLst/>
        </p:spPr>
        <p:txBody>
          <a:bodyPr wrap="square" rtlCol="0" anchor="ctr"/>
          <a:lstStyle/>
          <a:p>
            <a:pPr marL="914400" lvl="4" defTabSz="342879"/>
            <a:r>
              <a:rPr lang="en-US" sz="2000" b="1" dirty="0">
                <a:solidFill>
                  <a:schemeClr val="bg1"/>
                </a:solidFill>
                <a:cs typeface="Arial Narrow"/>
              </a:rPr>
              <a:t>Oath Compliant Time Based Hardware One Time Password Soft Token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104" y="1194813"/>
            <a:ext cx="729142" cy="729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91237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Arial Narrow"/>
              </a:rPr>
              <a:t>FortiGate Entry Level Series</a:t>
            </a:r>
            <a:r>
              <a:rPr lang="en-US" dirty="0" smtClean="0">
                <a:cs typeface="Arial Narrow"/>
              </a:rPr>
              <a:t>: </a:t>
            </a:r>
            <a:r>
              <a:rPr lang="en-US" dirty="0">
                <a:cs typeface="Arial Narrow"/>
              </a:rPr>
              <a:t>Comparison</a:t>
            </a:r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7865421"/>
              </p:ext>
            </p:extLst>
          </p:nvPr>
        </p:nvGraphicFramePr>
        <p:xfrm>
          <a:off x="0" y="940247"/>
          <a:ext cx="9143999" cy="5447576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1230371"/>
                <a:gridCol w="1091730"/>
                <a:gridCol w="1091730"/>
                <a:gridCol w="1091730"/>
                <a:gridCol w="1091730"/>
                <a:gridCol w="1091730"/>
                <a:gridCol w="1227489"/>
                <a:gridCol w="1227489"/>
              </a:tblGrid>
              <a:tr h="472949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FG-30D</a:t>
                      </a:r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FG-60D</a:t>
                      </a:r>
                      <a:endParaRPr lang="en-US" sz="1300" dirty="0"/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FG-70D</a:t>
                      </a:r>
                      <a:endParaRPr lang="en-US" sz="1300" dirty="0"/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FG80D</a:t>
                      </a:r>
                      <a:endParaRPr lang="en-US" sz="1300" dirty="0"/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FG-90D</a:t>
                      </a:r>
                      <a:endParaRPr lang="en-US" sz="1300" dirty="0"/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FG-92D</a:t>
                      </a:r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FG-94D-POE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FG-98D-POE</a:t>
                      </a: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3C3C3C"/>
                    </a:solidFill>
                  </a:tcPr>
                </a:tc>
              </a:tr>
              <a:tr h="45038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Recommended #users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i="0" dirty="0" smtClean="0">
                          <a:latin typeface="+mn-lt"/>
                        </a:rPr>
                        <a:t>1-5</a:t>
                      </a:r>
                      <a:endParaRPr lang="en-US" sz="1100" b="1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i="0" dirty="0" smtClean="0">
                          <a:latin typeface="+mn-lt"/>
                        </a:rPr>
                        <a:t>5-25</a:t>
                      </a:r>
                      <a:endParaRPr lang="en-US" sz="1100" b="1" i="0" dirty="0">
                        <a:latin typeface="+mn-lt"/>
                      </a:endParaRPr>
                    </a:p>
                  </a:txBody>
                  <a:tcPr anchor="ctr" horzOverflow="overflow"/>
                </a:tc>
                <a:tc gridSpan="5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20-50</a:t>
                      </a:r>
                    </a:p>
                  </a:txBody>
                  <a:tcPr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5387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Storage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1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</a:t>
                      </a:r>
                      <a:endParaRPr lang="en-US" sz="11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1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</a:t>
                      </a:r>
                      <a:endParaRPr lang="en-US" sz="11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5387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WiFi</a:t>
                      </a:r>
                      <a:r>
                        <a:rPr lang="en-US" sz="1100" b="1" baseline="0" dirty="0" smtClean="0">
                          <a:solidFill>
                            <a:srgbClr val="FFFFFF"/>
                          </a:solidFill>
                        </a:rPr>
                        <a:t> Variant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1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1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1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1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446E60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6345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POE Variant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Zapf Dingbats"/>
                        </a:rPr>
                        <a:t> (1x GE)</a:t>
                      </a:r>
                      <a:endParaRPr lang="en-US" sz="1100" b="0" i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Zapf Dingbats"/>
                        </a:rPr>
                        <a:t>(2x GE)</a:t>
                      </a:r>
                      <a:endParaRPr kumimoji="0" lang="en-US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Zapf Dingbats"/>
                        </a:rPr>
                        <a:t>(4x GE)</a:t>
                      </a:r>
                      <a:endParaRPr kumimoji="0" lang="en-US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24x FE 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90604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Firewall</a:t>
                      </a:r>
                      <a:r>
                        <a:rPr lang="en-US" sz="1100" b="1" baseline="0" dirty="0" smtClean="0">
                          <a:solidFill>
                            <a:srgbClr val="FFFFFF"/>
                          </a:solidFill>
                        </a:rPr>
                        <a:t> &amp; VPN Performance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</a:t>
                      </a:r>
                      <a:endParaRPr lang="en-US" sz="11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</a:t>
                      </a:r>
                      <a:endParaRPr lang="en-US" sz="11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✔✔✔</a:t>
                      </a:r>
                      <a:endParaRPr lang="en-US" sz="11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1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✔✔✔</a:t>
                      </a:r>
                      <a:endParaRPr lang="en-US" sz="11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1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✔✔✔</a:t>
                      </a:r>
                      <a:endParaRPr lang="en-US" sz="11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45038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UTM Performance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1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1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</a:t>
                      </a:r>
                      <a:endParaRPr lang="en-US" sz="11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✔✔✔</a:t>
                      </a:r>
                      <a:endParaRPr lang="en-US" sz="11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</a:t>
                      </a:r>
                      <a:endParaRPr lang="en-US" sz="11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✔✔✔</a:t>
                      </a:r>
                      <a:endParaRPr lang="en-US" sz="11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</a:t>
                      </a:r>
                      <a:endParaRPr lang="en-US" sz="11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5387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Port Density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</a:t>
                      </a:r>
                      <a:endParaRPr lang="en-US" sz="11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</a:t>
                      </a:r>
                      <a:endParaRPr lang="en-US" sz="11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</a:t>
                      </a:r>
                      <a:endParaRPr lang="en-US" sz="11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1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</a:t>
                      </a:r>
                      <a:endParaRPr lang="en-US" sz="11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</a:t>
                      </a:r>
                      <a:endParaRPr lang="en-US" sz="11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✔✔✔</a:t>
                      </a:r>
                      <a:endParaRPr lang="en-US" sz="11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627315">
                <a:tc rowSpan="3"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Ideal Use Cases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Small branch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o</a:t>
                      </a: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ffices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, Kiosks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Small branch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o</a:t>
                      </a: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ffices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Small branch offices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Small offices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Small branch offices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Small offices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Small branch offices</a:t>
                      </a: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65897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Site-Site VPN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Site-Site VPN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Site-Site VPN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Limited VPN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Site-Site VPN, WAN opt.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Limited VPN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Site-Site </a:t>
                      </a:r>
                      <a:b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</a:b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VPN, WAN </a:t>
                      </a:r>
                      <a:b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</a:b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opt.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75718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limited UTM &amp; features, central logging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limited UTM, central logging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UTM, </a:t>
                      </a:r>
                      <a:b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</a:b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central logging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Full UTM, </a:t>
                      </a:r>
                      <a:b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</a:b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Cloud based logging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UTM,</a:t>
                      </a:r>
                      <a:b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</a:b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local log &amp; reporting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Full UTM, </a:t>
                      </a:r>
                      <a:b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</a:b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Cloud based logging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UTM , high PoE ports desired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5816065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invGray">
          <a:xfrm>
            <a:off x="853440" y="2806868"/>
            <a:ext cx="8290560" cy="846744"/>
          </a:xfrm>
          <a:prstGeom prst="rect">
            <a:avLst/>
          </a:prstGeom>
          <a:solidFill>
            <a:srgbClr val="3C3C3C"/>
          </a:solidFill>
          <a:ln w="28575">
            <a:noFill/>
            <a:round/>
            <a:headEnd/>
            <a:tailEnd/>
          </a:ln>
          <a:extLst/>
        </p:spPr>
        <p:txBody>
          <a:bodyPr wrap="square" rtlCol="0" anchor="ctr"/>
          <a:lstStyle/>
          <a:p>
            <a:pPr marL="914400" lvl="4" defTabSz="342879"/>
            <a:endParaRPr lang="en-US" sz="2000" b="1" dirty="0">
              <a:solidFill>
                <a:schemeClr val="bg1"/>
              </a:solidFill>
              <a:cs typeface="Arial Narrow"/>
            </a:endParaRPr>
          </a:p>
        </p:txBody>
      </p:sp>
      <p:sp>
        <p:nvSpPr>
          <p:cNvPr id="7" name="Rectangle 6"/>
          <p:cNvSpPr/>
          <p:nvPr/>
        </p:nvSpPr>
        <p:spPr bwMode="invGray">
          <a:xfrm>
            <a:off x="0" y="2806868"/>
            <a:ext cx="828842" cy="846744"/>
          </a:xfrm>
          <a:prstGeom prst="rect">
            <a:avLst/>
          </a:prstGeom>
          <a:solidFill>
            <a:srgbClr val="324040"/>
          </a:solidFill>
          <a:ln w="28575">
            <a:noFill/>
            <a:round/>
            <a:headEnd/>
            <a:tailEnd/>
          </a:ln>
          <a:extLst/>
        </p:spPr>
        <p:txBody>
          <a:bodyPr wrap="square" rtlCol="0" anchor="ctr"/>
          <a:lstStyle/>
          <a:p>
            <a:pPr marL="914400" lvl="4" defTabSz="342879"/>
            <a:endParaRPr lang="en-US" sz="2000" b="1" dirty="0">
              <a:solidFill>
                <a:schemeClr val="bg1"/>
              </a:solidFill>
              <a:cs typeface="Arial Narrow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2309797" y="2681146"/>
            <a:ext cx="5125446" cy="1098425"/>
          </a:xfrm>
        </p:spPr>
        <p:txBody>
          <a:bodyPr anchor="ctr"/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FFFFFF"/>
                </a:solidFill>
              </a:rPr>
              <a:t>FortiAnalyzer</a:t>
            </a:r>
            <a:endParaRPr lang="en-US" sz="3600" b="1" dirty="0">
              <a:solidFill>
                <a:srgbClr val="FFFFFF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72" y="2872202"/>
            <a:ext cx="729142" cy="729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9095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Introducing FortiAnalyzer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85034369"/>
              </p:ext>
            </p:extLst>
          </p:nvPr>
        </p:nvGraphicFramePr>
        <p:xfrm>
          <a:off x="454526" y="2178072"/>
          <a:ext cx="3622842" cy="39897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22842"/>
              </a:tblGrid>
              <a:tr h="77746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Aggregated Logging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Singular View of all Fortinet Devices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Built-in Content Archiving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Malicious File Quarantine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6980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Centralized Reporting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Predefined  Summary &amp; Device Reports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Hundreds of Customizable Charts &amp; Graphs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3400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Analysis &amp; Event Correlation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Vulnerability Assessment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Network &amp; Log Analysis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0317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Scalable Solution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Hardware and VM Versions Available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Collector/Analyzer Modes for Large Deployments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Logs/Sec Processing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Support for Internal or External SQL Databases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94506" y="2937584"/>
            <a:ext cx="3635304" cy="15608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28292" y="4219976"/>
            <a:ext cx="3606222" cy="15899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Rectangle 8"/>
          <p:cNvSpPr/>
          <p:nvPr/>
        </p:nvSpPr>
        <p:spPr bwMode="invGray">
          <a:xfrm>
            <a:off x="448252" y="1133142"/>
            <a:ext cx="8281328" cy="846744"/>
          </a:xfrm>
          <a:prstGeom prst="rect">
            <a:avLst/>
          </a:prstGeom>
          <a:solidFill>
            <a:srgbClr val="324040"/>
          </a:solidFill>
          <a:ln w="28575">
            <a:noFill/>
            <a:round/>
            <a:headEnd/>
            <a:tailEnd/>
          </a:ln>
          <a:extLst/>
        </p:spPr>
        <p:txBody>
          <a:bodyPr wrap="square" rtlCol="0" anchor="ctr"/>
          <a:lstStyle/>
          <a:p>
            <a:pPr marL="914400" lvl="4" defTabSz="342879"/>
            <a:r>
              <a:rPr lang="en-US" sz="2000" b="1" dirty="0">
                <a:solidFill>
                  <a:schemeClr val="bg1"/>
                </a:solidFill>
                <a:cs typeface="Arial Narrow"/>
              </a:rPr>
              <a:t>Logging, reporting and analysis from multiple Fortinet devices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104" y="1214518"/>
            <a:ext cx="729142" cy="729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30005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FortiAnalyzer Series</a:t>
            </a:r>
            <a:endParaRPr lang="en-US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2233449"/>
              </p:ext>
            </p:extLst>
          </p:nvPr>
        </p:nvGraphicFramePr>
        <p:xfrm>
          <a:off x="252001" y="1260000"/>
          <a:ext cx="8639997" cy="4436893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1235936"/>
                <a:gridCol w="1057723"/>
                <a:gridCol w="1057723"/>
                <a:gridCol w="1057723"/>
                <a:gridCol w="1057723"/>
                <a:gridCol w="1057723"/>
                <a:gridCol w="1057723"/>
                <a:gridCol w="1057723"/>
              </a:tblGrid>
              <a:tr h="3102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FAZ-200D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FAZ-300D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FAZ-1000D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FAZ-2000B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FAZ-3000E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FAZ-3500E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"/>
                        </a:rPr>
                        <a:t>FAZ-3900E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</a:tr>
              <a:tr h="304071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GB/Day</a:t>
                      </a:r>
                      <a:endParaRPr lang="en-US" sz="13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5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15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25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75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250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Unrestricted*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cs typeface="Arial"/>
                        </a:rPr>
                        <a:t>Unrestricted*</a:t>
                      </a:r>
                      <a:endParaRPr lang="en-US" sz="1200" dirty="0">
                        <a:latin typeface="+mn-lt"/>
                        <a:cs typeface="Arial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59166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Sessions/Day</a:t>
                      </a:r>
                      <a:endParaRPr lang="en-US" sz="13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18 Mil 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55 Mil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85 Mil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260 Mil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850 Mil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cs typeface="Arial"/>
                        </a:rPr>
                        <a:t>Unrestricted*</a:t>
                      </a:r>
                      <a:endParaRPr lang="en-US" sz="1200" dirty="0">
                        <a:latin typeface="+mn-lt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cs typeface="Arial"/>
                        </a:rPr>
                        <a:t>Unrestricted*</a:t>
                      </a:r>
                      <a:endParaRPr lang="en-US" sz="1200" dirty="0">
                        <a:latin typeface="+mn-lt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</a:tr>
              <a:tr h="304071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Peak Log rate</a:t>
                      </a:r>
                      <a:endParaRPr lang="en-US" sz="13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350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625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1,000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5,000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50,000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60,000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+mn-lt"/>
                          <a:cs typeface="Arial"/>
                        </a:rPr>
                        <a:t>75,000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</a:tr>
              <a:tr h="646087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300" b="1" baseline="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Devices/ADOMs</a:t>
                      </a:r>
                      <a:endParaRPr lang="en-US" sz="13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150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200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2,000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2,000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Arial"/>
                        </a:rPr>
                        <a:t>2,000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Arial"/>
                        </a:rPr>
                        <a:t>4,000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/>
                        </a:rPr>
                        <a:t>4,000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</a:tr>
              <a:tr h="492306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Total Interfaces</a:t>
                      </a:r>
                      <a:endParaRPr lang="en-US" sz="13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300" dirty="0" smtClean="0">
                          <a:latin typeface="+mn-lt"/>
                          <a:cs typeface="Arial"/>
                        </a:rPr>
                        <a:t>4x GE RJ45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300" dirty="0" smtClean="0">
                          <a:latin typeface="+mn-lt"/>
                          <a:cs typeface="Arial"/>
                        </a:rPr>
                        <a:t>4x GE RJ45</a:t>
                      </a:r>
                      <a:endParaRPr lang="en-US" sz="1300" dirty="0">
                        <a:latin typeface="+mn-lt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300" dirty="0" smtClean="0">
                          <a:latin typeface="+mn-lt"/>
                          <a:cs typeface="Arial"/>
                        </a:rPr>
                        <a:t>6x GE RJ45, 2x SFP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300" dirty="0" smtClean="0">
                          <a:latin typeface="+mn-lt"/>
                          <a:cs typeface="Arial"/>
                        </a:rPr>
                        <a:t>6x GE RJ45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+mn-lt"/>
                          <a:cs typeface="Arial"/>
                        </a:rPr>
                        <a:t>4x GE RJ45, 2x GE SFP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+mn-lt"/>
                          <a:cs typeface="Arial"/>
                        </a:rPr>
                        <a:t>2x GE RJ45, 2x GE SFP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300" dirty="0" smtClean="0">
                          <a:latin typeface="+mn-lt"/>
                          <a:cs typeface="Arial"/>
                        </a:rPr>
                        <a:t>2x GE RJ45, 2x GE SFP+</a:t>
                      </a:r>
                      <a:endParaRPr lang="en-US" sz="1300" dirty="0" smtClean="0">
                        <a:latin typeface="+mn-lt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</a:tr>
              <a:tr h="492306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Storage capacity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1x 1 TB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2x 2</a:t>
                      </a: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 TB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4x 2TB 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2x 2TB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(</a:t>
                      </a: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12 TB Max)</a:t>
                      </a:r>
                      <a:endParaRPr lang="en-US" sz="1300" dirty="0" smtClean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8x 2TB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(</a:t>
                      </a: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16 TB Max)</a:t>
                      </a:r>
                      <a:r>
                        <a:rPr lang="en-US" sz="1300" dirty="0" smtClean="0">
                          <a:latin typeface="Arial"/>
                          <a:cs typeface="Arial"/>
                        </a:rPr>
                        <a:t> 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6x 1TB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(</a:t>
                      </a: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24 TB Max)</a:t>
                      </a:r>
                      <a:endParaRPr lang="en-US" sz="1300" dirty="0" smtClean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300" dirty="0" smtClean="0">
                          <a:latin typeface="+mn-lt"/>
                          <a:cs typeface="Arial"/>
                        </a:rPr>
                        <a:t>15x 960 GB</a:t>
                      </a:r>
                      <a:endParaRPr lang="en-US" sz="1300" dirty="0" smtClean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</a:tr>
              <a:tr h="277858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RAID support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No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Yes (mirrored)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Yes, (RAID 0, 1, 5, 6, 10,</a:t>
                      </a: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 50, 60)</a:t>
                      </a:r>
                      <a:endParaRPr lang="en-US" sz="1300" dirty="0" smtClean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Yes, (RAID 0, 1, 5, 10,</a:t>
                      </a: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 50)</a:t>
                      </a:r>
                      <a:endParaRPr lang="en-US" sz="1300" dirty="0" smtClean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Yes, (RAID 0, 1, 5, 6, 10,</a:t>
                      </a: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 50, 60)</a:t>
                      </a:r>
                      <a:endParaRPr lang="en-US" sz="1300" dirty="0" smtClean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Yes, (RAID 0, 1, 5, 6, 10,</a:t>
                      </a: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 50, 60)</a:t>
                      </a:r>
                      <a:endParaRPr lang="en-US" sz="1300" dirty="0" smtClean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+mn-lt"/>
                          <a:cs typeface="Arial"/>
                        </a:rPr>
                        <a:t>Yes, (RAID 0, 1, 5, 6, 10,</a:t>
                      </a:r>
                      <a:r>
                        <a:rPr lang="en-US" sz="1300" baseline="0" dirty="0" smtClean="0">
                          <a:latin typeface="+mn-lt"/>
                          <a:cs typeface="Arial"/>
                        </a:rPr>
                        <a:t> 50, 60)</a:t>
                      </a:r>
                      <a:endParaRPr lang="en-US" sz="1300" dirty="0" smtClean="0">
                        <a:latin typeface="+mn-lt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179249" y="6290901"/>
            <a:ext cx="647700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baseline="30000" dirty="0"/>
              <a:t>* Only restricted to the hardware platform performance (e.g. there are no software licensing limitations)</a:t>
            </a:r>
          </a:p>
        </p:txBody>
      </p:sp>
    </p:spTree>
    <p:extLst>
      <p:ext uri="{BB962C8B-B14F-4D97-AF65-F5344CB8AC3E}">
        <p14:creationId xmlns:p14="http://schemas.microsoft.com/office/powerpoint/2010/main" val="2838035967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FortiAnalyzer-VM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7111923"/>
              </p:ext>
            </p:extLst>
          </p:nvPr>
        </p:nvGraphicFramePr>
        <p:xfrm>
          <a:off x="252001" y="1260000"/>
          <a:ext cx="8639999" cy="2430463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1814379"/>
                <a:gridCol w="1365124"/>
                <a:gridCol w="1365124"/>
                <a:gridCol w="1365124"/>
                <a:gridCol w="1365124"/>
                <a:gridCol w="1365124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FAZ-VM-BASE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FAZ-VM-GB1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FAZ-VM-GB5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FAZ-VM-GB25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FAZ-VM-GB100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GB/Day</a:t>
                      </a:r>
                      <a:endParaRPr lang="en-US" sz="13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1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+1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+5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+25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+100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Sessions/Day</a:t>
                      </a:r>
                      <a:endParaRPr lang="en-US" sz="13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3.5 Mil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3.5 Mil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18 Mil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85 Mil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360 Mil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Max Log rate</a:t>
                      </a:r>
                      <a:endParaRPr lang="en-US" sz="13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-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-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-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-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-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300" b="1" baseline="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Devices/ADOMs</a:t>
                      </a:r>
                      <a:endParaRPr lang="en-US" sz="13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10,000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10,000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10,000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10,000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10,000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Device Quota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200 GB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200 G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1 TB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8 TB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16</a:t>
                      </a: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 TB</a:t>
                      </a:r>
                      <a:endParaRPr lang="en-US" sz="1300" dirty="0" smtClean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RAID</a:t>
                      </a:r>
                      <a:r>
                        <a:rPr lang="en-US" sz="1300" b="1" baseline="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Support</a:t>
                      </a:r>
                      <a:endParaRPr lang="en-US" sz="1300" b="1" dirty="0" smtClean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-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-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-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-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-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6623764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invGray">
          <a:xfrm>
            <a:off x="853440" y="2806868"/>
            <a:ext cx="8290560" cy="846744"/>
          </a:xfrm>
          <a:prstGeom prst="rect">
            <a:avLst/>
          </a:prstGeom>
          <a:solidFill>
            <a:srgbClr val="3C3C3C"/>
          </a:solidFill>
          <a:ln w="28575">
            <a:noFill/>
            <a:round/>
            <a:headEnd/>
            <a:tailEnd/>
          </a:ln>
          <a:extLst/>
        </p:spPr>
        <p:txBody>
          <a:bodyPr wrap="square" rtlCol="0" anchor="ctr"/>
          <a:lstStyle/>
          <a:p>
            <a:pPr marL="914400" lvl="4" defTabSz="342879"/>
            <a:endParaRPr lang="en-US" sz="2000" b="1" dirty="0">
              <a:solidFill>
                <a:schemeClr val="bg1"/>
              </a:solidFill>
              <a:cs typeface="Arial Narrow"/>
            </a:endParaRPr>
          </a:p>
        </p:txBody>
      </p:sp>
      <p:sp>
        <p:nvSpPr>
          <p:cNvPr id="7" name="Rectangle 6"/>
          <p:cNvSpPr/>
          <p:nvPr/>
        </p:nvSpPr>
        <p:spPr bwMode="invGray">
          <a:xfrm>
            <a:off x="0" y="2806868"/>
            <a:ext cx="828842" cy="846744"/>
          </a:xfrm>
          <a:prstGeom prst="rect">
            <a:avLst/>
          </a:prstGeom>
          <a:solidFill>
            <a:srgbClr val="324040"/>
          </a:solidFill>
          <a:ln w="28575">
            <a:noFill/>
            <a:round/>
            <a:headEnd/>
            <a:tailEnd/>
          </a:ln>
          <a:extLst/>
        </p:spPr>
        <p:txBody>
          <a:bodyPr wrap="square" rtlCol="0" anchor="ctr"/>
          <a:lstStyle/>
          <a:p>
            <a:pPr marL="914400" lvl="4" defTabSz="342879"/>
            <a:endParaRPr lang="en-US" sz="2000" b="1" dirty="0">
              <a:solidFill>
                <a:schemeClr val="bg1"/>
              </a:solidFill>
              <a:cs typeface="Arial Narrow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2309797" y="2681146"/>
            <a:ext cx="5125446" cy="1098425"/>
          </a:xfrm>
        </p:spPr>
        <p:txBody>
          <a:bodyPr anchor="ctr"/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FFFFFF"/>
                </a:solidFill>
              </a:rPr>
              <a:t>FortiManager</a:t>
            </a:r>
            <a:endParaRPr lang="en-US" sz="3600" b="1" dirty="0">
              <a:solidFill>
                <a:srgbClr val="FFFFFF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40" y="2868007"/>
            <a:ext cx="729142" cy="729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08114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76753422"/>
              </p:ext>
            </p:extLst>
          </p:nvPr>
        </p:nvGraphicFramePr>
        <p:xfrm>
          <a:off x="454526" y="2206630"/>
          <a:ext cx="4144211" cy="28551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4144211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Administrative Domains (ADOMs)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Enables the primary ‘admin’ to create Virtual Management Domains containing devices for other administrators to monitor and manage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Hierarchical Objects &amp; Policy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Create Global Objects and Policies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Assign to ADOM or groups of ADOMS 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Create device configuration templates to quickly configure a new Fortinet appliance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Portal SDK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JSON-based API allows MSSPs to offer administrative web portals to customers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Introducing FortiManager</a:t>
            </a:r>
            <a:endParaRPr lang="en-US" b="0" i="0" dirty="0"/>
          </a:p>
        </p:txBody>
      </p:sp>
      <p:pic>
        <p:nvPicPr>
          <p:cNvPr id="11" name="Picture 7" descr="C:\Users\dfrey\Documents\PMM\Snapshots\FMG\400B\FMG-400B 4.2 System Settings-Dashboar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5898" y="4059756"/>
            <a:ext cx="3003534" cy="18575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8" descr="C:\Users\dfrey\Documents\PMM\Snapshots\FMG\400B\FMG-400B 4.2 Device Manager-Web Portal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09006" y="4418777"/>
            <a:ext cx="2595563" cy="14081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" descr="C:\Users\dfrey\Documents\PMM\Snapshots\FMG\400B\FMG-400B 4.2 Device Manager-Fortigate (EMS)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33164" y="4914254"/>
            <a:ext cx="3208337" cy="11858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9228" y="5943260"/>
            <a:ext cx="178999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Capabilities varied by Models</a:t>
            </a:r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88585755"/>
              </p:ext>
            </p:extLst>
          </p:nvPr>
        </p:nvGraphicFramePr>
        <p:xfrm>
          <a:off x="4759157" y="2206630"/>
          <a:ext cx="3970421" cy="13174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70421"/>
              </a:tblGrid>
              <a:tr h="124994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Locally Hosted Security Content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Allows administrators better control over  security content updates and provides  improved response time for rating databases.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Run a local copy of AV, IPS, URL, A/S signature databases.*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Rectangle 14"/>
          <p:cNvSpPr/>
          <p:nvPr/>
        </p:nvSpPr>
        <p:spPr bwMode="invGray">
          <a:xfrm>
            <a:off x="448252" y="1133142"/>
            <a:ext cx="8281328" cy="846744"/>
          </a:xfrm>
          <a:prstGeom prst="rect">
            <a:avLst/>
          </a:prstGeom>
          <a:solidFill>
            <a:srgbClr val="324040"/>
          </a:solidFill>
          <a:ln w="28575">
            <a:noFill/>
            <a:round/>
            <a:headEnd/>
            <a:tailEnd/>
          </a:ln>
          <a:extLst/>
        </p:spPr>
        <p:txBody>
          <a:bodyPr wrap="square" rtlCol="0" anchor="ctr"/>
          <a:lstStyle/>
          <a:p>
            <a:pPr marL="914400" lvl="4" defTabSz="342879"/>
            <a:r>
              <a:rPr lang="en-US" sz="2000" b="1" dirty="0">
                <a:solidFill>
                  <a:schemeClr val="bg1"/>
                </a:solidFill>
                <a:cs typeface="Arial Narrow"/>
              </a:rPr>
              <a:t>Tools that effectively manage any size Fortinet security infrastructure, from a few to thousands of appliances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1471" y="1210323"/>
            <a:ext cx="729142" cy="729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72998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FortiManager Series</a:t>
            </a:r>
            <a:endParaRPr lang="en-US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7269850"/>
              </p:ext>
            </p:extLst>
          </p:nvPr>
        </p:nvGraphicFramePr>
        <p:xfrm>
          <a:off x="251999" y="1260000"/>
          <a:ext cx="8640002" cy="3247482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1636662"/>
                <a:gridCol w="1400668"/>
                <a:gridCol w="1400668"/>
                <a:gridCol w="1400668"/>
                <a:gridCol w="1400668"/>
                <a:gridCol w="1400668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FMG-200D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FMG-300D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FMG-1000D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"/>
                        </a:rPr>
                        <a:t>FMG-3900E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FMG-4000E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Max. Devices</a:t>
                      </a:r>
                      <a:endParaRPr lang="en-US" sz="13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30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300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1,000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10,000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4,000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300" b="1" baseline="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ADOMs</a:t>
                      </a:r>
                      <a:endParaRPr lang="en-US" sz="13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30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300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1,000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+mn-lt"/>
                          <a:cs typeface="Arial"/>
                        </a:rPr>
                        <a:t>10,000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4,000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Max. Web</a:t>
                      </a:r>
                      <a:r>
                        <a:rPr lang="en-US" sz="1300" b="1" baseline="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Portals</a:t>
                      </a:r>
                      <a:endParaRPr lang="en-US" sz="13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-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-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1,000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+mn-lt"/>
                          <a:cs typeface="Arial"/>
                        </a:rPr>
                        <a:t>10,000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4,000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Max. Portal Users</a:t>
                      </a:r>
                      <a:endParaRPr lang="en-US" sz="13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-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-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1,000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+mn-lt"/>
                          <a:cs typeface="Arial"/>
                        </a:rPr>
                        <a:t>10,000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4,000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Interfaces</a:t>
                      </a:r>
                      <a:endParaRPr lang="en-US" sz="13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4x GE RJ45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4x GE RJ45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6x GE RJ45</a:t>
                      </a: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, 2x SFP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300" dirty="0" smtClean="0">
                          <a:latin typeface="+mn-lt"/>
                          <a:cs typeface="Arial"/>
                        </a:rPr>
                        <a:t>2x GE, 2x GE SFP+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4x GE RJ45</a:t>
                      </a: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, 2x SFP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Storage capacity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1x 1TB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2x 2</a:t>
                      </a: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TB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4x 2TB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15x 960GB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8x 2TB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GB Logs/Day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2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2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2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10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10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Locally Hosted Security Content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AV, IPS, VM, WF, AS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AV, IPS, VM, WF, AS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AV, IPS, VM, WF, AS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aseline="0" dirty="0" smtClean="0">
                          <a:latin typeface="+mn-lt"/>
                          <a:cs typeface="Arial"/>
                        </a:rPr>
                        <a:t>AV, IPS, VM, WF, AS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AV, IPS, VM, WF, AS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7350537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FortiManager-VM 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2204179"/>
              </p:ext>
            </p:extLst>
          </p:nvPr>
        </p:nvGraphicFramePr>
        <p:xfrm>
          <a:off x="252001" y="1260000"/>
          <a:ext cx="8639999" cy="3493318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1460093"/>
                <a:gridCol w="1196651"/>
                <a:gridCol w="1196651"/>
                <a:gridCol w="1196651"/>
                <a:gridCol w="1196651"/>
                <a:gridCol w="1196651"/>
                <a:gridCol w="1196651"/>
              </a:tblGrid>
              <a:tr h="329339">
                <a:tc>
                  <a:txBody>
                    <a:bodyPr/>
                    <a:lstStyle/>
                    <a:p>
                      <a:r>
                        <a:rPr lang="en-US" sz="1300" dirty="0" smtClean="0">
                          <a:latin typeface="Arial"/>
                          <a:cs typeface="Arial"/>
                        </a:rPr>
                        <a:t>Max. Devices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10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+10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+100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+1,000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+5,000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Unlimited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300" b="1" baseline="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ADOMs (default/Max)</a:t>
                      </a:r>
                      <a:endParaRPr lang="en-US" sz="13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10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+10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+100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+1,000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+5,000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Unlimited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Max. Web</a:t>
                      </a:r>
                      <a:r>
                        <a:rPr lang="en-US" sz="1300" b="1" baseline="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Portals</a:t>
                      </a:r>
                      <a:endParaRPr lang="en-US" sz="13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10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+10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+100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+1,000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+5,000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Unlimited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Max. Portal Users</a:t>
                      </a:r>
                      <a:endParaRPr lang="en-US" sz="13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10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+10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+100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+1,000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+5,000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Unlimited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GB Logs/day</a:t>
                      </a:r>
                      <a:endParaRPr lang="en-US" sz="13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1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2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5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10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25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50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Max. Virtual NICs</a:t>
                      </a:r>
                    </a:p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(Min/Max)</a:t>
                      </a:r>
                      <a:endParaRPr lang="en-US" sz="13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1</a:t>
                      </a: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 / 4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Storage capacity </a:t>
                      </a:r>
                    </a:p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(Min/Max)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80 GB / 16 TB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0162167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invGray">
          <a:xfrm>
            <a:off x="853440" y="2806868"/>
            <a:ext cx="8290560" cy="846744"/>
          </a:xfrm>
          <a:prstGeom prst="rect">
            <a:avLst/>
          </a:prstGeom>
          <a:solidFill>
            <a:srgbClr val="3C3C3C"/>
          </a:solidFill>
          <a:ln w="28575">
            <a:noFill/>
            <a:round/>
            <a:headEnd/>
            <a:tailEnd/>
          </a:ln>
          <a:extLst/>
        </p:spPr>
        <p:txBody>
          <a:bodyPr wrap="square" rtlCol="0" anchor="ctr"/>
          <a:lstStyle/>
          <a:p>
            <a:pPr marL="914400" lvl="4" defTabSz="342879"/>
            <a:endParaRPr lang="en-US" sz="2000" b="1" dirty="0">
              <a:solidFill>
                <a:schemeClr val="bg1"/>
              </a:solidFill>
              <a:cs typeface="Arial Narrow"/>
            </a:endParaRPr>
          </a:p>
        </p:txBody>
      </p:sp>
      <p:sp>
        <p:nvSpPr>
          <p:cNvPr id="7" name="Rectangle 6"/>
          <p:cNvSpPr/>
          <p:nvPr/>
        </p:nvSpPr>
        <p:spPr bwMode="invGray">
          <a:xfrm>
            <a:off x="0" y="2806868"/>
            <a:ext cx="828842" cy="846744"/>
          </a:xfrm>
          <a:prstGeom prst="rect">
            <a:avLst/>
          </a:prstGeom>
          <a:solidFill>
            <a:srgbClr val="324040"/>
          </a:solidFill>
          <a:ln w="28575">
            <a:noFill/>
            <a:round/>
            <a:headEnd/>
            <a:tailEnd/>
          </a:ln>
          <a:extLst/>
        </p:spPr>
        <p:txBody>
          <a:bodyPr wrap="square" rtlCol="0" anchor="ctr"/>
          <a:lstStyle/>
          <a:p>
            <a:pPr marL="914400" lvl="4" defTabSz="342879"/>
            <a:endParaRPr lang="en-US" sz="2000" b="1" dirty="0">
              <a:solidFill>
                <a:schemeClr val="bg1"/>
              </a:solidFill>
              <a:cs typeface="Arial Narrow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2309797" y="2681146"/>
            <a:ext cx="5125446" cy="1098425"/>
          </a:xfrm>
        </p:spPr>
        <p:txBody>
          <a:bodyPr anchor="ctr"/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FFFFFF"/>
                </a:solidFill>
              </a:rPr>
              <a:t>FortiSandbox</a:t>
            </a:r>
            <a:endParaRPr lang="en-US" sz="3600" b="1" dirty="0">
              <a:solidFill>
                <a:srgbClr val="FFFFFF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03" y="2850233"/>
            <a:ext cx="735263" cy="736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871685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264356"/>
              </p:ext>
            </p:extLst>
          </p:nvPr>
        </p:nvGraphicFramePr>
        <p:xfrm>
          <a:off x="454527" y="2184735"/>
          <a:ext cx="3650536" cy="35866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Advanced Threat Protection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altLang="zh-CN" sz="1200" b="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宋体" pitchFamily="2" charset="-122"/>
                        </a:rPr>
                        <a:t>Multi-layered filtering with Code Emulator, AV engine, Cloud query and Virtual OS sandbox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altLang="zh-CN" sz="1200" b="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宋体" pitchFamily="2" charset="-122"/>
                        </a:rPr>
                        <a:t>Handles multiple file types, includes files that are encrypted or obfuscated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altLang="zh-CN" sz="1200" b="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宋体" pitchFamily="2" charset="-122"/>
                        </a:rPr>
                        <a:t>Examine files from various protocols, included those that uses SSL encryption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Flexible Operation Modes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Receives file sample using integration with FortiGate</a:t>
                      </a:r>
                      <a:r>
                        <a:rPr lang="en-US" sz="1200" kern="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/FortiMail, sniffer mode and manual file uploads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cs typeface="HelveticaNeue Condensed"/>
                        </a:rPr>
                        <a:t>Capture files from remote locations using deployed FortiGates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Monitoring and Reporting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Detailed analysis reports and real-time monitoring and alerting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/>
              <a:t>FortiSandbox</a:t>
            </a:r>
            <a:endParaRPr lang="en-US" b="0" i="0" dirty="0"/>
          </a:p>
        </p:txBody>
      </p:sp>
      <p:pic>
        <p:nvPicPr>
          <p:cNvPr id="33" name="Picture 3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30114" y="2952978"/>
            <a:ext cx="1022016" cy="681774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33" descr="HQ_R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90474" y="3452171"/>
            <a:ext cx="953558" cy="1438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24" descr="FortiGate_Icon_2U_L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91" y="4238779"/>
            <a:ext cx="1273308" cy="891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7" name="Elbow Connector 36"/>
          <p:cNvCxnSpPr>
            <a:stCxn id="35" idx="2"/>
          </p:cNvCxnSpPr>
          <p:nvPr/>
        </p:nvCxnSpPr>
        <p:spPr bwMode="auto">
          <a:xfrm rot="16200000" flipH="1">
            <a:off x="5533754" y="4877492"/>
            <a:ext cx="327398" cy="833416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28575" cap="flat" cmpd="sng" algn="ctr">
            <a:solidFill>
              <a:schemeClr val="accent1"/>
            </a:solidFill>
            <a:prstDash val="sysDash"/>
            <a:round/>
            <a:headEnd type="none" w="med" len="med"/>
            <a:tailEnd type="triangle" w="med" len="med"/>
          </a:ln>
          <a:effectLst/>
        </p:spPr>
      </p:cxnSp>
      <p:sp>
        <p:nvSpPr>
          <p:cNvPr id="42" name="TextBox 41"/>
          <p:cNvSpPr txBox="1"/>
          <p:nvPr/>
        </p:nvSpPr>
        <p:spPr>
          <a:xfrm>
            <a:off x="4165285" y="5621840"/>
            <a:ext cx="22167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File Submission</a:t>
            </a:r>
          </a:p>
        </p:txBody>
      </p:sp>
      <p:grpSp>
        <p:nvGrpSpPr>
          <p:cNvPr id="43" name="Group 42"/>
          <p:cNvGrpSpPr/>
          <p:nvPr/>
        </p:nvGrpSpPr>
        <p:grpSpPr>
          <a:xfrm>
            <a:off x="5874776" y="4801790"/>
            <a:ext cx="1271289" cy="883552"/>
            <a:chOff x="4736709" y="3604167"/>
            <a:chExt cx="1271289" cy="883552"/>
          </a:xfrm>
        </p:grpSpPr>
        <p:pic>
          <p:nvPicPr>
            <p:cNvPr id="44" name="Picture 43" descr="2U_Lt-s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6709" y="3604167"/>
              <a:ext cx="1271289" cy="883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" name="Picture 4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87636" y="3636818"/>
              <a:ext cx="762000" cy="571500"/>
            </a:xfrm>
            <a:prstGeom prst="rect">
              <a:avLst/>
            </a:prstGeom>
            <a:scene3d>
              <a:camera prst="isometricBottomDown"/>
              <a:lightRig rig="threePt" dir="t"/>
            </a:scene3d>
          </p:spPr>
        </p:pic>
      </p:grpSp>
      <p:pic>
        <p:nvPicPr>
          <p:cNvPr id="46" name="Picture 45" descr="Fortinet_Shield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74296" y="3100806"/>
            <a:ext cx="351764" cy="444898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7" name="Elbow Connector 46"/>
          <p:cNvCxnSpPr/>
          <p:nvPr/>
        </p:nvCxnSpPr>
        <p:spPr bwMode="auto">
          <a:xfrm rot="5400000" flipH="1" flipV="1">
            <a:off x="6465244" y="3778575"/>
            <a:ext cx="2240245" cy="1202174"/>
          </a:xfrm>
          <a:prstGeom prst="bentConnector4">
            <a:avLst>
              <a:gd name="adj1" fmla="val 0"/>
              <a:gd name="adj2" fmla="val 119016"/>
            </a:avLst>
          </a:prstGeom>
          <a:solidFill>
            <a:schemeClr val="accent2">
              <a:alpha val="42000"/>
            </a:schemeClr>
          </a:solidFill>
          <a:ln w="28575" cap="flat" cmpd="sng" algn="ctr">
            <a:solidFill>
              <a:schemeClr val="accent4"/>
            </a:solidFill>
            <a:prstDash val="sysDash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48" name="Elbow Connector 47"/>
          <p:cNvCxnSpPr>
            <a:stCxn id="46" idx="1"/>
            <a:endCxn id="35" idx="0"/>
          </p:cNvCxnSpPr>
          <p:nvPr/>
        </p:nvCxnSpPr>
        <p:spPr bwMode="auto">
          <a:xfrm rot="10800000" flipV="1">
            <a:off x="5280746" y="3323255"/>
            <a:ext cx="1693551" cy="915524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28575" cap="flat" cmpd="sng" algn="ctr">
            <a:solidFill>
              <a:schemeClr val="accent3"/>
            </a:solidFill>
            <a:prstDash val="sysDash"/>
            <a:round/>
            <a:headEnd type="none" w="med" len="med"/>
            <a:tailEnd type="triangle" w="med" len="med"/>
          </a:ln>
          <a:effectLst/>
        </p:spPr>
      </p:cxnSp>
      <p:sp>
        <p:nvSpPr>
          <p:cNvPr id="49" name="TextBox 48"/>
          <p:cNvSpPr txBox="1"/>
          <p:nvPr/>
        </p:nvSpPr>
        <p:spPr>
          <a:xfrm>
            <a:off x="7010400" y="4267200"/>
            <a:ext cx="1385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Malicious Analysis output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191000" y="2971800"/>
            <a:ext cx="31585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Latest AV Signature Update</a:t>
            </a:r>
          </a:p>
        </p:txBody>
      </p:sp>
      <p:cxnSp>
        <p:nvCxnSpPr>
          <p:cNvPr id="51" name="Elbow Connector 50"/>
          <p:cNvCxnSpPr/>
          <p:nvPr/>
        </p:nvCxnSpPr>
        <p:spPr bwMode="auto">
          <a:xfrm rot="5400000">
            <a:off x="6213729" y="4032548"/>
            <a:ext cx="1408617" cy="292651"/>
          </a:xfrm>
          <a:prstGeom prst="bentConnector3">
            <a:avLst>
              <a:gd name="adj1" fmla="val 451"/>
            </a:avLst>
          </a:prstGeom>
          <a:solidFill>
            <a:schemeClr val="accent2">
              <a:alpha val="42000"/>
            </a:schemeClr>
          </a:solidFill>
          <a:ln w="28575" cap="flat" cmpd="sng" algn="ctr">
            <a:solidFill>
              <a:srgbClr val="446E60"/>
            </a:solidFill>
            <a:prstDash val="sysDash"/>
            <a:round/>
            <a:headEnd type="none" w="med" len="med"/>
            <a:tailEnd type="triangle" w="med" len="med"/>
          </a:ln>
          <a:effectLst/>
        </p:spPr>
      </p:cxnSp>
      <p:pic>
        <p:nvPicPr>
          <p:cNvPr id="67" name="Picture 6" descr="Virus1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03885" y="3766713"/>
            <a:ext cx="496455" cy="509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" name="Oval 69"/>
          <p:cNvSpPr/>
          <p:nvPr/>
        </p:nvSpPr>
        <p:spPr bwMode="auto">
          <a:xfrm>
            <a:off x="6152259" y="5587205"/>
            <a:ext cx="256460" cy="250981"/>
          </a:xfrm>
          <a:prstGeom prst="ellipse">
            <a:avLst/>
          </a:prstGeom>
          <a:solidFill>
            <a:schemeClr val="accent6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200" b="1" dirty="0">
                <a:solidFill>
                  <a:srgbClr val="FFFFFF"/>
                </a:solidFill>
                <a:latin typeface="Arial" charset="0"/>
              </a:rPr>
              <a:t>2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71" name="Oval 70"/>
          <p:cNvSpPr/>
          <p:nvPr/>
        </p:nvSpPr>
        <p:spPr bwMode="auto">
          <a:xfrm>
            <a:off x="7042061" y="4267853"/>
            <a:ext cx="256460" cy="250981"/>
          </a:xfrm>
          <a:prstGeom prst="ellipse">
            <a:avLst/>
          </a:prstGeom>
          <a:solidFill>
            <a:schemeClr val="accent6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200" b="1" dirty="0" smtClean="0">
                <a:solidFill>
                  <a:srgbClr val="FFFFFF"/>
                </a:solidFill>
                <a:latin typeface="Arial" charset="0"/>
              </a:rPr>
              <a:t>3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72" name="Oval 71"/>
          <p:cNvSpPr/>
          <p:nvPr/>
        </p:nvSpPr>
        <p:spPr bwMode="auto">
          <a:xfrm>
            <a:off x="4355786" y="3005641"/>
            <a:ext cx="256460" cy="250981"/>
          </a:xfrm>
          <a:prstGeom prst="ellipse">
            <a:avLst/>
          </a:prstGeom>
          <a:solidFill>
            <a:schemeClr val="accent6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200" b="1" dirty="0" smtClean="0">
                <a:solidFill>
                  <a:srgbClr val="FFFFFF"/>
                </a:solidFill>
                <a:latin typeface="Arial" charset="0"/>
              </a:rPr>
              <a:t>4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451285" y="5621840"/>
            <a:ext cx="22167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Centralized File Analysis</a:t>
            </a:r>
          </a:p>
        </p:txBody>
      </p:sp>
      <p:sp>
        <p:nvSpPr>
          <p:cNvPr id="74" name="Oval 73"/>
          <p:cNvSpPr/>
          <p:nvPr/>
        </p:nvSpPr>
        <p:spPr bwMode="auto">
          <a:xfrm>
            <a:off x="4317685" y="5621840"/>
            <a:ext cx="256460" cy="250981"/>
          </a:xfrm>
          <a:prstGeom prst="ellipse">
            <a:avLst/>
          </a:prstGeom>
          <a:solidFill>
            <a:schemeClr val="accent6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</a:rPr>
              <a:t>1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pic>
        <p:nvPicPr>
          <p:cNvPr id="75" name="Picture 7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97793" y="4972989"/>
            <a:ext cx="443345" cy="443345"/>
          </a:xfrm>
          <a:prstGeom prst="rect">
            <a:avLst/>
          </a:prstGeom>
        </p:spPr>
      </p:pic>
      <p:sp>
        <p:nvSpPr>
          <p:cNvPr id="76" name="TextBox 75"/>
          <p:cNvSpPr txBox="1"/>
          <p:nvPr/>
        </p:nvSpPr>
        <p:spPr>
          <a:xfrm>
            <a:off x="4546285" y="4936040"/>
            <a:ext cx="357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?</a:t>
            </a:r>
          </a:p>
        </p:txBody>
      </p:sp>
      <p:sp>
        <p:nvSpPr>
          <p:cNvPr id="28" name="Rectangle 27"/>
          <p:cNvSpPr/>
          <p:nvPr/>
        </p:nvSpPr>
        <p:spPr bwMode="invGray">
          <a:xfrm>
            <a:off x="448252" y="1133142"/>
            <a:ext cx="8281328" cy="846744"/>
          </a:xfrm>
          <a:prstGeom prst="rect">
            <a:avLst/>
          </a:prstGeom>
          <a:solidFill>
            <a:srgbClr val="324040"/>
          </a:solidFill>
          <a:ln w="28575">
            <a:noFill/>
            <a:round/>
            <a:headEnd/>
            <a:tailEnd/>
          </a:ln>
          <a:extLst/>
        </p:spPr>
        <p:txBody>
          <a:bodyPr wrap="square" rtlCol="0" anchor="ctr"/>
          <a:lstStyle/>
          <a:p>
            <a:pPr marL="914400" lvl="4" defTabSz="342879"/>
            <a:r>
              <a:rPr lang="en-US" sz="2000" b="1" dirty="0">
                <a:solidFill>
                  <a:schemeClr val="bg1"/>
                </a:solidFill>
                <a:cs typeface="Arial Narrow"/>
              </a:rPr>
              <a:t>Advanced Threat Protection solution designed to identify </a:t>
            </a:r>
            <a:r>
              <a:rPr lang="en-US" sz="2000" b="1" dirty="0" smtClean="0">
                <a:solidFill>
                  <a:schemeClr val="bg1"/>
                </a:solidFill>
                <a:cs typeface="Arial Narrow"/>
              </a:rPr>
              <a:t>and </a:t>
            </a:r>
            <a:r>
              <a:rPr lang="en-US" sz="2000" b="1" dirty="0">
                <a:solidFill>
                  <a:schemeClr val="bg1"/>
                </a:solidFill>
                <a:cs typeface="Arial Narrow"/>
              </a:rPr>
              <a:t>thwart the highly targeted and tailored attacks </a:t>
            </a: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103" y="1179181"/>
            <a:ext cx="735263" cy="736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69823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161445"/>
              </p:ext>
            </p:extLst>
          </p:nvPr>
        </p:nvGraphicFramePr>
        <p:xfrm>
          <a:off x="252000" y="1260000"/>
          <a:ext cx="8640001" cy="3282035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270107"/>
                <a:gridCol w="2123298"/>
                <a:gridCol w="2123298"/>
                <a:gridCol w="2123298"/>
              </a:tblGrid>
              <a:tr h="4460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FWF30D</a:t>
                      </a:r>
                    </a:p>
                  </a:txBody>
                  <a:tcPr marL="87087" marR="87087" marT="48984" marB="48984" anchor="ctr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FWF60D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FWF90D/92D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>
                    <a:solidFill>
                      <a:srgbClr val="3C3C3C"/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</a:rPr>
                        <a:t>Thick AP</a:t>
                      </a:r>
                      <a:endParaRPr kumimoji="0" lang="en-US" sz="11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1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1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1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</a:rPr>
                        <a:t>Wireless Controller</a:t>
                      </a:r>
                      <a:endParaRPr kumimoji="0" lang="en-US" sz="11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u="none" strike="noStrike" cap="none" normalizeH="0" baseline="0" noProof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</a:rPr>
                        <a:t>#of WiFi radios</a:t>
                      </a:r>
                      <a:endParaRPr kumimoji="0" lang="en-US" sz="1100" b="1" i="0" u="none" strike="noStrike" cap="none" normalizeH="0" baseline="0" noProof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u="none" strike="noStrike" cap="none" normalizeH="0" baseline="0" noProof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</a:rPr>
                        <a:t>Supported Std</a:t>
                      </a:r>
                      <a:endParaRPr kumimoji="0" lang="en-US" sz="1100" b="1" i="0" u="none" strike="noStrike" cap="none" normalizeH="0" baseline="0" noProof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a/b/g/n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a/b/g/n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a/b/g/n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u="none" strike="noStrike" cap="none" normalizeH="0" baseline="0" noProof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</a:rPr>
                        <a:t>802.11n</a:t>
                      </a:r>
                      <a:endParaRPr kumimoji="0" lang="en-US" sz="1100" b="1" i="0" u="none" strike="noStrike" cap="none" normalizeH="0" baseline="0" noProof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2x2 MIMO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2x2 MIMO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2x2 MIMO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u="none" strike="noStrike" cap="none" normalizeH="0" baseline="0" noProof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</a:rPr>
                        <a:t>Max wireless association rate total</a:t>
                      </a:r>
                      <a:endParaRPr kumimoji="0" lang="en-US" sz="1100" b="1" i="0" u="none" strike="noStrike" cap="none" normalizeH="0" baseline="0" noProof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300Mbps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300Mbps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300Mbps</a:t>
                      </a: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u="none" strike="noStrike" cap="none" normalizeH="0" baseline="0" noProof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</a:rPr>
                        <a:t>SSID’s (incl. reserved)</a:t>
                      </a:r>
                      <a:endParaRPr kumimoji="0" lang="en-US" sz="1100" b="1" i="0" u="none" strike="noStrike" cap="none" normalizeH="0" baseline="0" noProof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100" b="1" noProof="0" dirty="0" smtClean="0">
                          <a:solidFill>
                            <a:srgbClr val="FFFFFF"/>
                          </a:solidFill>
                        </a:rPr>
                        <a:t>Max FortiAP (Total/ Local Bridge)</a:t>
                      </a:r>
                      <a:endParaRPr lang="en-US" sz="1100" b="1" noProof="0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</a:rPr>
                        <a:t> / 5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32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</a:rPr>
                        <a:t> /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 16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7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0" i="0" dirty="0">
                <a:cs typeface="Arial Narrow"/>
              </a:rPr>
              <a:t>FortiGate Entry Level Series: Comparison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1220897689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FortiSandbox Series </a:t>
            </a:r>
            <a:endParaRPr lang="en-US" b="0" i="0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166312"/>
              </p:ext>
            </p:extLst>
          </p:nvPr>
        </p:nvGraphicFramePr>
        <p:xfrm>
          <a:off x="252001" y="1260000"/>
          <a:ext cx="8639999" cy="2737701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1897373"/>
                <a:gridCol w="2247542"/>
                <a:gridCol w="2247542"/>
                <a:gridCol w="2247542"/>
              </a:tblGrid>
              <a:tr h="2993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noProof="0" dirty="0" smtClean="0"/>
                        <a:t>FortiSandbox</a:t>
                      </a:r>
                      <a:endParaRPr kumimoji="0" lang="en-US" sz="1300" b="1" i="0" u="none" strike="noStrike" cap="none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noProof="0" dirty="0" smtClean="0"/>
                        <a:t>FSA-1000D</a:t>
                      </a:r>
                      <a:endParaRPr lang="en-US" sz="1300" noProof="0" dirty="0" smtClean="0"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noProof="0" dirty="0" smtClean="0"/>
                        <a:t>FSA-3000D</a:t>
                      </a:r>
                      <a:endParaRPr lang="en-US" sz="1300" noProof="0" dirty="0" smtClean="0"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noProof="0" dirty="0" smtClean="0"/>
                        <a:t>FSA-VM</a:t>
                      </a:r>
                      <a:endParaRPr lang="en-US" sz="1300" noProof="0" dirty="0" smtClean="0"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</a:tr>
              <a:tr h="338385">
                <a:tc>
                  <a:txBody>
                    <a:bodyPr/>
                    <a:lstStyle/>
                    <a:p>
                      <a:r>
                        <a:rPr kumimoji="0" lang="en-US" sz="1300" b="1" u="none" strike="noStrike" cap="none" normalizeH="0" baseline="0" noProof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</a:rPr>
                        <a:t>VM Sandboxing (Files/Hour)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noProof="0" smtClean="0"/>
                        <a:t>160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noProof="0" smtClean="0"/>
                        <a:t>560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noProof="0" dirty="0" smtClean="0"/>
                        <a:t>Hardware Dependent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</a:tr>
              <a:tr h="338385">
                <a:tc>
                  <a:txBody>
                    <a:bodyPr/>
                    <a:lstStyle/>
                    <a:p>
                      <a:r>
                        <a:rPr lang="en-US" sz="1300" b="1" noProof="0" smtClean="0">
                          <a:solidFill>
                            <a:srgbClr val="FFFFFF"/>
                          </a:solidFill>
                          <a:latin typeface="+mn-lt"/>
                          <a:cs typeface="Arial"/>
                        </a:rPr>
                        <a:t>AV Scanning (Files/Hour)</a:t>
                      </a:r>
                      <a:endParaRPr lang="en-US" sz="1300" b="1" noProof="0">
                        <a:solidFill>
                          <a:srgbClr val="FFFFFF"/>
                        </a:solidFill>
                        <a:latin typeface="+mn-lt"/>
                        <a:cs typeface="Arial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noProof="0" smtClean="0"/>
                        <a:t>6,000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noProof="0" smtClean="0"/>
                        <a:t>15,000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noProof="0" dirty="0" smtClean="0"/>
                        <a:t>Hardware Dependent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3838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noProof="0" smtClean="0">
                          <a:solidFill>
                            <a:srgbClr val="FFFFFF"/>
                          </a:solidFill>
                          <a:latin typeface="+mn-lt"/>
                          <a:cs typeface="Arial"/>
                        </a:rPr>
                        <a:t>Number of VMs</a:t>
                      </a:r>
                      <a:r>
                        <a:rPr lang="en-US" sz="1300" b="1" baseline="0" noProof="0" smtClean="0">
                          <a:solidFill>
                            <a:srgbClr val="FFFFFF"/>
                          </a:solidFill>
                          <a:latin typeface="+mn-lt"/>
                          <a:cs typeface="Arial"/>
                        </a:rPr>
                        <a:t> (WinXP, 32-bit)</a:t>
                      </a:r>
                      <a:endParaRPr lang="en-US" sz="1300" b="1" noProof="0" smtClean="0">
                        <a:solidFill>
                          <a:srgbClr val="FFFFFF"/>
                        </a:solidFill>
                        <a:latin typeface="+mn-lt"/>
                        <a:cs typeface="Arial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noProof="0" smtClean="0"/>
                        <a:t>6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noProof="0" smtClean="0"/>
                        <a:t>22</a:t>
                      </a:r>
                      <a:endParaRPr lang="en-US" sz="1300" noProof="0"/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noProof="0" dirty="0" smtClean="0"/>
                        <a:t>Total: 2 to 52 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</a:tr>
              <a:tr h="33838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noProof="0" smtClean="0">
                          <a:solidFill>
                            <a:srgbClr val="FFFFFF"/>
                          </a:solidFill>
                          <a:latin typeface="+mn-lt"/>
                          <a:cs typeface="Arial"/>
                        </a:rPr>
                        <a:t>Number of VMs </a:t>
                      </a:r>
                      <a:r>
                        <a:rPr lang="en-US" sz="1300" b="1" baseline="0" noProof="0" smtClean="0">
                          <a:solidFill>
                            <a:srgbClr val="FFFFFF"/>
                          </a:solidFill>
                          <a:latin typeface="+mn-lt"/>
                          <a:cs typeface="Arial"/>
                        </a:rPr>
                        <a:t>(Win7, 64-bit)</a:t>
                      </a:r>
                      <a:endParaRPr lang="en-US" sz="1300" b="1" noProof="0" smtClean="0">
                        <a:solidFill>
                          <a:srgbClr val="FFFFFF"/>
                        </a:solidFill>
                        <a:latin typeface="+mn-lt"/>
                        <a:cs typeface="Arial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noProof="0" smtClean="0"/>
                        <a:t>2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noProof="0" smtClean="0"/>
                        <a:t>6</a:t>
                      </a:r>
                      <a:endParaRPr lang="en-US" sz="1300" noProof="0"/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300" noProof="0" dirty="0"/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</a:tr>
              <a:tr h="338385">
                <a:tc>
                  <a:txBody>
                    <a:bodyPr/>
                    <a:lstStyle/>
                    <a:p>
                      <a:r>
                        <a:rPr lang="en-US" sz="1300" b="1" noProof="0" smtClean="0">
                          <a:solidFill>
                            <a:srgbClr val="FFFFFF"/>
                          </a:solidFill>
                          <a:latin typeface="+mn-lt"/>
                          <a:cs typeface="Arial"/>
                        </a:rPr>
                        <a:t>Interfaces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noProof="0" smtClean="0"/>
                        <a:t>6x GE RJ45 ports, 2x GE SFP slots 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noProof="0" smtClean="0"/>
                        <a:t>4x GE RJ45 ports, 2x GE SFP, 2x 10GE SFP+ slots 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noProof="0" dirty="0" smtClean="0"/>
                        <a:t>Hardware Dependent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4511043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invGray">
          <a:xfrm>
            <a:off x="853440" y="2806868"/>
            <a:ext cx="8290560" cy="846744"/>
          </a:xfrm>
          <a:prstGeom prst="rect">
            <a:avLst/>
          </a:prstGeom>
          <a:solidFill>
            <a:srgbClr val="3C3C3C"/>
          </a:solidFill>
          <a:ln w="28575">
            <a:noFill/>
            <a:round/>
            <a:headEnd/>
            <a:tailEnd/>
          </a:ln>
          <a:extLst/>
        </p:spPr>
        <p:txBody>
          <a:bodyPr wrap="square" rtlCol="0" anchor="ctr"/>
          <a:lstStyle/>
          <a:p>
            <a:pPr marL="914400" lvl="4" defTabSz="342879"/>
            <a:endParaRPr lang="en-US" sz="2000" b="1" dirty="0">
              <a:solidFill>
                <a:schemeClr val="bg1"/>
              </a:solidFill>
              <a:cs typeface="Arial Narrow"/>
            </a:endParaRPr>
          </a:p>
        </p:txBody>
      </p:sp>
      <p:sp>
        <p:nvSpPr>
          <p:cNvPr id="7" name="Rectangle 6"/>
          <p:cNvSpPr/>
          <p:nvPr/>
        </p:nvSpPr>
        <p:spPr bwMode="invGray">
          <a:xfrm>
            <a:off x="0" y="2806868"/>
            <a:ext cx="828842" cy="846744"/>
          </a:xfrm>
          <a:prstGeom prst="rect">
            <a:avLst/>
          </a:prstGeom>
          <a:solidFill>
            <a:srgbClr val="324040"/>
          </a:solidFill>
          <a:ln w="28575">
            <a:noFill/>
            <a:round/>
            <a:headEnd/>
            <a:tailEnd/>
          </a:ln>
          <a:extLst/>
        </p:spPr>
        <p:txBody>
          <a:bodyPr wrap="square" rtlCol="0" anchor="ctr"/>
          <a:lstStyle/>
          <a:p>
            <a:pPr marL="914400" lvl="4" defTabSz="342879"/>
            <a:endParaRPr lang="en-US" sz="2000" b="1" dirty="0">
              <a:solidFill>
                <a:schemeClr val="bg1"/>
              </a:solidFill>
              <a:cs typeface="Arial Narrow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2309797" y="2681146"/>
            <a:ext cx="5125446" cy="1098425"/>
          </a:xfrm>
        </p:spPr>
        <p:txBody>
          <a:bodyPr anchor="ctr"/>
          <a:lstStyle/>
          <a:p>
            <a:pPr marL="0" indent="0" algn="ctr">
              <a:buNone/>
            </a:pPr>
            <a:r>
              <a:rPr lang="en-US" sz="3600" b="1" dirty="0">
                <a:solidFill>
                  <a:srgbClr val="FFFFFF"/>
                </a:solidFill>
              </a:rPr>
              <a:t>FortiAuthenticator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72" y="2868540"/>
            <a:ext cx="729142" cy="729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44911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97214549"/>
              </p:ext>
            </p:extLst>
          </p:nvPr>
        </p:nvGraphicFramePr>
        <p:xfrm>
          <a:off x="454526" y="2223277"/>
          <a:ext cx="3650536" cy="3131647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52058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Authentication and Authorization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/>
                        <a:t>RADIUS, LDAP, 802.1X</a:t>
                      </a:r>
                      <a:endParaRPr lang="en-US" sz="1200" dirty="0" smtClean="0">
                        <a:latin typeface="+mn-lt"/>
                        <a:cs typeface="Arial Narrow" pitchFamily="34" charset="0"/>
                      </a:endParaRPr>
                    </a:p>
                  </a:txBody>
                  <a:tcPr marL="18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Two Factor Authentication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FortiToken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Tokenless</a:t>
                      </a: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, via SMS and email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0800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Certificate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X.509 Certificate Signing, Certificate Revocation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Remote Device / Unattended Authentication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Fortinet Single Sign 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Active Directory Polling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RADIUS Integration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" name="Freeform 9"/>
          <p:cNvSpPr/>
          <p:nvPr/>
        </p:nvSpPr>
        <p:spPr bwMode="auto">
          <a:xfrm rot="17703980">
            <a:off x="7133680" y="2918701"/>
            <a:ext cx="118223" cy="884378"/>
          </a:xfrm>
          <a:custGeom>
            <a:avLst/>
            <a:gdLst>
              <a:gd name="connsiteX0" fmla="*/ 41910 w 293370"/>
              <a:gd name="connsiteY0" fmla="*/ 0 h 708660"/>
              <a:gd name="connsiteX1" fmla="*/ 41910 w 293370"/>
              <a:gd name="connsiteY1" fmla="*/ 457200 h 708660"/>
              <a:gd name="connsiteX2" fmla="*/ 293370 w 293370"/>
              <a:gd name="connsiteY2" fmla="*/ 708660 h 70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3370" h="708660">
                <a:moveTo>
                  <a:pt x="41910" y="0"/>
                </a:moveTo>
                <a:cubicBezTo>
                  <a:pt x="20955" y="169545"/>
                  <a:pt x="0" y="339090"/>
                  <a:pt x="41910" y="457200"/>
                </a:cubicBezTo>
                <a:cubicBezTo>
                  <a:pt x="83820" y="575310"/>
                  <a:pt x="293370" y="708660"/>
                  <a:pt x="293370" y="70866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8922" name="Picture 24" descr="User-Green-Male_Lt-s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61429" y="2989015"/>
            <a:ext cx="523875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Laptop-Wireless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9567" y="3203327"/>
            <a:ext cx="928687" cy="722313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8924" name="Picture 63" descr="2U_Lt-s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98304" y="3360490"/>
            <a:ext cx="1066800" cy="74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Freeform 15"/>
          <p:cNvSpPr/>
          <p:nvPr/>
        </p:nvSpPr>
        <p:spPr bwMode="auto">
          <a:xfrm flipH="1">
            <a:off x="6540833" y="3360890"/>
            <a:ext cx="154235" cy="884378"/>
          </a:xfrm>
          <a:custGeom>
            <a:avLst/>
            <a:gdLst>
              <a:gd name="connsiteX0" fmla="*/ 41910 w 293370"/>
              <a:gd name="connsiteY0" fmla="*/ 0 h 708660"/>
              <a:gd name="connsiteX1" fmla="*/ 41910 w 293370"/>
              <a:gd name="connsiteY1" fmla="*/ 457200 h 708660"/>
              <a:gd name="connsiteX2" fmla="*/ 293370 w 293370"/>
              <a:gd name="connsiteY2" fmla="*/ 708660 h 70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3370" h="708660">
                <a:moveTo>
                  <a:pt x="41910" y="0"/>
                </a:moveTo>
                <a:cubicBezTo>
                  <a:pt x="20955" y="169545"/>
                  <a:pt x="0" y="339090"/>
                  <a:pt x="41910" y="457200"/>
                </a:cubicBezTo>
                <a:cubicBezTo>
                  <a:pt x="83820" y="575310"/>
                  <a:pt x="293370" y="708660"/>
                  <a:pt x="293370" y="70866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7" name="Freeform 16"/>
          <p:cNvSpPr/>
          <p:nvPr/>
        </p:nvSpPr>
        <p:spPr bwMode="auto">
          <a:xfrm rot="1102773">
            <a:off x="5026453" y="4060293"/>
            <a:ext cx="648745" cy="667916"/>
          </a:xfrm>
          <a:custGeom>
            <a:avLst/>
            <a:gdLst>
              <a:gd name="connsiteX0" fmla="*/ 0 w 1097280"/>
              <a:gd name="connsiteY0" fmla="*/ 0 h 388620"/>
              <a:gd name="connsiteX1" fmla="*/ 674370 w 1097280"/>
              <a:gd name="connsiteY1" fmla="*/ 91440 h 388620"/>
              <a:gd name="connsiteX2" fmla="*/ 1097280 w 1097280"/>
              <a:gd name="connsiteY2" fmla="*/ 388620 h 388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97280" h="388620">
                <a:moveTo>
                  <a:pt x="0" y="0"/>
                </a:moveTo>
                <a:cubicBezTo>
                  <a:pt x="245745" y="13335"/>
                  <a:pt x="491490" y="26670"/>
                  <a:pt x="674370" y="91440"/>
                </a:cubicBezTo>
                <a:cubicBezTo>
                  <a:pt x="857250" y="156210"/>
                  <a:pt x="977265" y="272415"/>
                  <a:pt x="1097280" y="38862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8" name="Picture 17" descr="Modem_Rt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1104" y="3589090"/>
            <a:ext cx="677863" cy="80010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19" name="Picture 18" descr="Router_Lt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31504" y="4274890"/>
            <a:ext cx="779463" cy="53816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8933" name="Picture 35" descr="Firewall-Typical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64704" y="4808290"/>
            <a:ext cx="40798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4" descr="Server_Lt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74304" y="4503490"/>
            <a:ext cx="533400" cy="69215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25" name="Right Arrow 24"/>
          <p:cNvSpPr/>
          <p:nvPr/>
        </p:nvSpPr>
        <p:spPr bwMode="auto">
          <a:xfrm rot="3372343">
            <a:off x="7176540" y="4229308"/>
            <a:ext cx="655694" cy="1335266"/>
          </a:xfrm>
          <a:prstGeom prst="rightArrow">
            <a:avLst/>
          </a:prstGeom>
          <a:gradFill flip="none" rotWithShape="1">
            <a:gsLst>
              <a:gs pos="0">
                <a:srgbClr val="8488C4"/>
              </a:gs>
              <a:gs pos="0">
                <a:srgbClr val="8488C4"/>
              </a:gs>
              <a:gs pos="53000">
                <a:srgbClr val="D4DEFF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RightUp"/>
            <a:lightRig rig="threePt" dir="t"/>
          </a:scene3d>
        </p:spPr>
        <p:txBody>
          <a:bodyPr lIns="0" tIns="0" rIns="0" bIns="0" anchor="ctr"/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GB" sz="2000" dirty="0">
              <a:solidFill>
                <a:schemeClr val="accent2"/>
              </a:solidFill>
              <a:ea typeface="ＭＳ Ｐゴシック" pitchFamily="-65" charset="-128"/>
              <a:cs typeface="ＭＳ Ｐゴシック" pitchFamily="-65" charset="-128"/>
            </a:endParaRPr>
          </a:p>
        </p:txBody>
      </p:sp>
      <p:pic>
        <p:nvPicPr>
          <p:cNvPr id="38936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45504" y="3270002"/>
            <a:ext cx="1146175" cy="109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4" descr="Server_Lt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71217" y="5190877"/>
            <a:ext cx="533400" cy="690563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28" name="Freeform 27"/>
          <p:cNvSpPr/>
          <p:nvPr/>
        </p:nvSpPr>
        <p:spPr bwMode="auto">
          <a:xfrm rot="11861005" flipV="1">
            <a:off x="7084518" y="5134166"/>
            <a:ext cx="854012" cy="600874"/>
          </a:xfrm>
          <a:custGeom>
            <a:avLst/>
            <a:gdLst>
              <a:gd name="connsiteX0" fmla="*/ 41910 w 293370"/>
              <a:gd name="connsiteY0" fmla="*/ 0 h 708660"/>
              <a:gd name="connsiteX1" fmla="*/ 41910 w 293370"/>
              <a:gd name="connsiteY1" fmla="*/ 457200 h 708660"/>
              <a:gd name="connsiteX2" fmla="*/ 293370 w 293370"/>
              <a:gd name="connsiteY2" fmla="*/ 708660 h 70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3370" h="708660">
                <a:moveTo>
                  <a:pt x="41910" y="0"/>
                </a:moveTo>
                <a:cubicBezTo>
                  <a:pt x="20955" y="169545"/>
                  <a:pt x="0" y="339090"/>
                  <a:pt x="41910" y="457200"/>
                </a:cubicBezTo>
                <a:cubicBezTo>
                  <a:pt x="83820" y="575310"/>
                  <a:pt x="293370" y="708660"/>
                  <a:pt x="293370" y="70866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8941" name="Picture 3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47579" y="3128715"/>
            <a:ext cx="5810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42" name="Picture 38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76204" y="4876552"/>
            <a:ext cx="5810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43" name="Picture 3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17229" y="2400052"/>
            <a:ext cx="5810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4" descr="Modem_Rt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3242" y="2666752"/>
            <a:ext cx="677862" cy="80010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38945" name="Text Box 28"/>
          <p:cNvSpPr txBox="1">
            <a:spLocks noChangeArrowheads="1"/>
          </p:cNvSpPr>
          <p:nvPr/>
        </p:nvSpPr>
        <p:spPr bwMode="auto">
          <a:xfrm>
            <a:off x="5965982" y="5708753"/>
            <a:ext cx="10400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GB" sz="1000" dirty="0">
                <a:cs typeface="HelveticaNeue Condensed" charset="0"/>
              </a:rPr>
              <a:t>LDAP</a:t>
            </a:r>
            <a:br>
              <a:rPr lang="en-GB" sz="1000" dirty="0">
                <a:cs typeface="HelveticaNeue Condensed" charset="0"/>
              </a:rPr>
            </a:br>
            <a:r>
              <a:rPr lang="en-GB" sz="1000" dirty="0">
                <a:cs typeface="HelveticaNeue Condensed" charset="0"/>
              </a:rPr>
              <a:t>User Database</a:t>
            </a:r>
          </a:p>
        </p:txBody>
      </p:sp>
      <p:sp>
        <p:nvSpPr>
          <p:cNvPr id="37" name="TextBox 36"/>
          <p:cNvSpPr txBox="1"/>
          <p:nvPr/>
        </p:nvSpPr>
        <p:spPr bwMode="auto">
          <a:xfrm>
            <a:off x="8068229" y="4571752"/>
            <a:ext cx="829929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0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Issuing CA</a:t>
            </a:r>
          </a:p>
        </p:txBody>
      </p:sp>
      <p:sp>
        <p:nvSpPr>
          <p:cNvPr id="38" name="TextBox 37"/>
          <p:cNvSpPr txBox="1"/>
          <p:nvPr/>
        </p:nvSpPr>
        <p:spPr bwMode="auto">
          <a:xfrm>
            <a:off x="4220129" y="4190237"/>
            <a:ext cx="1033613" cy="29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 dirty="0">
                <a:solidFill>
                  <a:srgbClr val="36424A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FortiToken</a:t>
            </a:r>
          </a:p>
        </p:txBody>
      </p:sp>
      <p:sp>
        <p:nvSpPr>
          <p:cNvPr id="39" name="TextBox 38"/>
          <p:cNvSpPr txBox="1"/>
          <p:nvPr/>
        </p:nvSpPr>
        <p:spPr bwMode="auto">
          <a:xfrm>
            <a:off x="7505323" y="5682135"/>
            <a:ext cx="1638677" cy="29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 dirty="0">
                <a:solidFill>
                  <a:srgbClr val="36424A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FortiAuthenticator</a:t>
            </a:r>
          </a:p>
        </p:txBody>
      </p:sp>
      <p:grpSp>
        <p:nvGrpSpPr>
          <p:cNvPr id="38949" name="Group 65"/>
          <p:cNvGrpSpPr>
            <a:grpSpLocks/>
          </p:cNvGrpSpPr>
          <p:nvPr/>
        </p:nvGrpSpPr>
        <p:grpSpPr bwMode="auto">
          <a:xfrm>
            <a:off x="7703104" y="4987677"/>
            <a:ext cx="1066800" cy="741363"/>
            <a:chOff x="7980814" y="4559438"/>
            <a:chExt cx="1066800" cy="741363"/>
          </a:xfrm>
        </p:grpSpPr>
        <p:pic>
          <p:nvPicPr>
            <p:cNvPr id="38951" name="Picture 63" descr="2U_Lt-s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80814" y="4559438"/>
              <a:ext cx="1066800" cy="741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3" descr="C:\Users\cwindsor\Desktop\FortiAuthenticator.pn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18200" y="4606093"/>
              <a:ext cx="601058" cy="441803"/>
            </a:xfrm>
            <a:prstGeom prst="rect">
              <a:avLst/>
            </a:prstGeom>
            <a:noFill/>
            <a:scene3d>
              <a:camera prst="isometricBottomDown"/>
              <a:lightRig rig="threePt" dir="t"/>
            </a:scene3d>
          </p:spPr>
        </p:pic>
      </p:grpSp>
      <p:pic>
        <p:nvPicPr>
          <p:cNvPr id="41" name="Picture 40" descr="MobilePhone_Lt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969304" y="3463677"/>
            <a:ext cx="369888" cy="768350"/>
          </a:xfrm>
          <a:prstGeom prst="rect">
            <a:avLst/>
          </a:prstGeom>
          <a:effectLst>
            <a:outerShdw blurRad="50800" dist="38100" dir="5400000">
              <a:srgbClr val="000000">
                <a:alpha val="43000"/>
              </a:srgbClr>
            </a:outerShdw>
          </a:effectLst>
        </p:spPr>
      </p:pic>
      <p:sp>
        <p:nvSpPr>
          <p:cNvPr id="3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>
                <a:latin typeface="Arial" charset="0"/>
                <a:ea typeface="ＭＳ Ｐゴシック" charset="0"/>
              </a:rPr>
              <a:t>FortiAuthenticator </a:t>
            </a:r>
            <a:endParaRPr lang="en-US" b="0" i="0" dirty="0"/>
          </a:p>
        </p:txBody>
      </p:sp>
      <p:pic>
        <p:nvPicPr>
          <p:cNvPr id="33" name="Picture 32" descr="Fortinet_Grid-Icon_PMS485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7836" y="5756296"/>
            <a:ext cx="213020" cy="151969"/>
          </a:xfrm>
          <a:prstGeom prst="rect">
            <a:avLst/>
          </a:prstGeom>
        </p:spPr>
      </p:pic>
      <p:pic>
        <p:nvPicPr>
          <p:cNvPr id="34" name="Picture 33" descr="Fortinet_Grid-Icon_PMS485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307" y="4271159"/>
            <a:ext cx="213020" cy="151969"/>
          </a:xfrm>
          <a:prstGeom prst="rect">
            <a:avLst/>
          </a:prstGeom>
        </p:spPr>
      </p:pic>
      <p:sp>
        <p:nvSpPr>
          <p:cNvPr id="42" name="Rectangle 41"/>
          <p:cNvSpPr/>
          <p:nvPr/>
        </p:nvSpPr>
        <p:spPr bwMode="invGray">
          <a:xfrm>
            <a:off x="448252" y="1133142"/>
            <a:ext cx="8281328" cy="846744"/>
          </a:xfrm>
          <a:prstGeom prst="rect">
            <a:avLst/>
          </a:prstGeom>
          <a:solidFill>
            <a:srgbClr val="324040"/>
          </a:solidFill>
          <a:ln w="28575">
            <a:noFill/>
            <a:round/>
            <a:headEnd/>
            <a:tailEnd/>
          </a:ln>
          <a:extLst/>
        </p:spPr>
        <p:txBody>
          <a:bodyPr wrap="square" rtlCol="0" anchor="ctr"/>
          <a:lstStyle/>
          <a:p>
            <a:pPr marL="914400" lvl="4" defTabSz="342879"/>
            <a:r>
              <a:rPr lang="en-US" sz="2000" b="1" dirty="0">
                <a:solidFill>
                  <a:schemeClr val="bg1"/>
                </a:solidFill>
                <a:cs typeface="Arial Narrow"/>
              </a:rPr>
              <a:t>Identity Management, User Access Control and multi-factor identification</a:t>
            </a:r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103" y="1184119"/>
            <a:ext cx="729142" cy="729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581955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449311"/>
              </p:ext>
            </p:extLst>
          </p:nvPr>
        </p:nvGraphicFramePr>
        <p:xfrm>
          <a:off x="252000" y="1260000"/>
          <a:ext cx="8640001" cy="3418480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1953325"/>
                <a:gridCol w="1671669"/>
                <a:gridCol w="1671669"/>
                <a:gridCol w="1671669"/>
                <a:gridCol w="1671669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FAC-200D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FAC-400C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/>
                          <a:cs typeface="Arial"/>
                        </a:rPr>
                        <a:t>FAC-1000D</a:t>
                      </a:r>
                      <a:endParaRPr kumimoji="0" lang="en-US" sz="13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Arial"/>
                        </a:rPr>
                        <a:t>FAC-3000D</a:t>
                      </a: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Max. Local Users</a:t>
                      </a:r>
                      <a:endParaRPr lang="en-US" sz="13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500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2,000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10,000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40,000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Max. Remote Users</a:t>
                      </a:r>
                      <a:endParaRPr lang="en-US" sz="13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500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2,000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10,000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40,000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Max. FortiTokens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500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2,000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10,000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40,000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Max. NAS Devices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50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200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1,000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4,000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Max. User Groups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25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50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2,000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4,000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Max. CA Certificates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10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10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50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50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300" b="1" baseline="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User Certificates</a:t>
                      </a:r>
                      <a:endParaRPr lang="en-US" sz="1300" b="1" dirty="0" smtClean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2,500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10,000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50,000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200,000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Interfaces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4x GE RJ45 Gbps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4x GE RJ45 Gbps, 2x GE SPF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4x GE RJ45 Gbps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4x GE RJ45 Gbps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Storage Capacity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300" baseline="0" dirty="0" smtClean="0">
                          <a:latin typeface="Arial"/>
                          <a:cs typeface="Arial"/>
                        </a:rPr>
                        <a:t>1 x 1 TB</a:t>
                      </a:r>
                      <a:endParaRPr lang="en-US" sz="1300" baseline="0" dirty="0" smtClean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300" baseline="0" dirty="0" smtClean="0">
                          <a:latin typeface="Arial"/>
                          <a:cs typeface="Arial"/>
                        </a:rPr>
                        <a:t>1 x 1 TB</a:t>
                      </a:r>
                      <a:endParaRPr lang="en-US" sz="1300" baseline="0" dirty="0" smtClean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300" dirty="0" smtClean="0">
                          <a:latin typeface="Arial"/>
                          <a:cs typeface="Arial"/>
                        </a:rPr>
                        <a:t>2 x 2 TB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300" dirty="0" smtClean="0">
                          <a:latin typeface="Arial"/>
                          <a:cs typeface="Arial"/>
                        </a:rPr>
                        <a:t>2 x 2 TB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Arial" charset="0"/>
                <a:ea typeface="ＭＳ Ｐゴシック" charset="0"/>
              </a:rPr>
              <a:t>FortiAuthenticator Series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2659159116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3816914"/>
              </p:ext>
            </p:extLst>
          </p:nvPr>
        </p:nvGraphicFramePr>
        <p:xfrm>
          <a:off x="252000" y="1260000"/>
          <a:ext cx="8640000" cy="3973061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014915"/>
                <a:gridCol w="1325017"/>
                <a:gridCol w="1325017"/>
                <a:gridCol w="1325017"/>
                <a:gridCol w="1325017"/>
                <a:gridCol w="1325017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FAC-VM Base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FAC-VM-100-UG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FAC-VM-1000-UG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FAC-VM-10000-UG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FAC-VM-100000-UG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Max. Local Users</a:t>
                      </a:r>
                      <a:endParaRPr lang="en-US" sz="13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100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+100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+1,000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+10,000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+100,000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>
                    <a:solidFill>
                      <a:srgbClr val="C9C9C9"/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Max. Remote Users</a:t>
                      </a:r>
                      <a:endParaRPr lang="en-US" sz="13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100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+100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+1,000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+10,000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+100,000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Max. FortiTokens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200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+200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+2,000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+20,000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+200,000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>
                    <a:solidFill>
                      <a:srgbClr val="C9C9C9"/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Max. NAS Devices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10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+10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+100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+1,000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+10,000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>
                    <a:solidFill>
                      <a:srgbClr val="E4E4E4"/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Max. User Groups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10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+10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+100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+1,000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10,000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>
                    <a:solidFill>
                      <a:srgbClr val="C9C9C9"/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Max. CA Certificates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5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+5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+50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+500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+500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>
                    <a:solidFill>
                      <a:srgbClr val="E4E4E4"/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300" b="1" baseline="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User Certificates</a:t>
                      </a:r>
                      <a:endParaRPr lang="en-US" sz="1300" b="1" dirty="0" smtClean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100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+100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+1,000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+10,000</a:t>
                      </a:r>
                    </a:p>
                    <a:p>
                      <a:pPr algn="ctr"/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+100,000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>
                    <a:solidFill>
                      <a:srgbClr val="C9C9C9"/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Interfaces (Min/Max)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1 / 4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Storage Capacity (Min Max)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300" baseline="0" dirty="0" smtClean="0">
                          <a:latin typeface="Arial"/>
                          <a:cs typeface="Arial"/>
                        </a:rPr>
                        <a:t>60 GB / 2 TB</a:t>
                      </a:r>
                      <a:endParaRPr lang="en-US" sz="1300" baseline="0" dirty="0" smtClean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Arial" charset="0"/>
                <a:ea typeface="ＭＳ Ｐゴシック" charset="0"/>
              </a:rPr>
              <a:t>FortiAuthenticator-VM Series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2708261943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invGray">
          <a:xfrm>
            <a:off x="853440" y="2806868"/>
            <a:ext cx="8290560" cy="846744"/>
          </a:xfrm>
          <a:prstGeom prst="rect">
            <a:avLst/>
          </a:prstGeom>
          <a:solidFill>
            <a:srgbClr val="3C3C3C"/>
          </a:solidFill>
          <a:ln w="28575">
            <a:noFill/>
            <a:round/>
            <a:headEnd/>
            <a:tailEnd/>
          </a:ln>
          <a:extLst/>
        </p:spPr>
        <p:txBody>
          <a:bodyPr wrap="square" rtlCol="0" anchor="ctr"/>
          <a:lstStyle/>
          <a:p>
            <a:pPr marL="914400" lvl="4" defTabSz="342879"/>
            <a:endParaRPr lang="en-US" sz="2000" b="1" dirty="0">
              <a:solidFill>
                <a:schemeClr val="bg1"/>
              </a:solidFill>
              <a:cs typeface="Arial Narrow"/>
            </a:endParaRPr>
          </a:p>
        </p:txBody>
      </p:sp>
      <p:sp>
        <p:nvSpPr>
          <p:cNvPr id="7" name="Rectangle 6"/>
          <p:cNvSpPr/>
          <p:nvPr/>
        </p:nvSpPr>
        <p:spPr bwMode="invGray">
          <a:xfrm>
            <a:off x="0" y="2806868"/>
            <a:ext cx="828842" cy="846744"/>
          </a:xfrm>
          <a:prstGeom prst="rect">
            <a:avLst/>
          </a:prstGeom>
          <a:solidFill>
            <a:srgbClr val="324040"/>
          </a:solidFill>
          <a:ln w="28575">
            <a:noFill/>
            <a:round/>
            <a:headEnd/>
            <a:tailEnd/>
          </a:ln>
          <a:extLst/>
        </p:spPr>
        <p:txBody>
          <a:bodyPr wrap="square" rtlCol="0" anchor="ctr"/>
          <a:lstStyle/>
          <a:p>
            <a:pPr marL="914400" lvl="4" defTabSz="342879"/>
            <a:endParaRPr lang="en-US" sz="2000" b="1" dirty="0">
              <a:solidFill>
                <a:schemeClr val="bg1"/>
              </a:solidFill>
              <a:cs typeface="Arial Narrow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2309797" y="2681146"/>
            <a:ext cx="5125446" cy="1098425"/>
          </a:xfrm>
        </p:spPr>
        <p:txBody>
          <a:bodyPr anchor="ctr"/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FFFFFF"/>
                </a:solidFill>
              </a:rPr>
              <a:t>FortiDDoS</a:t>
            </a:r>
            <a:endParaRPr lang="en-US" sz="3600" b="1" dirty="0">
              <a:solidFill>
                <a:srgbClr val="FFFFFF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77" y="2877715"/>
            <a:ext cx="729142" cy="729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67656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19262754"/>
              </p:ext>
            </p:extLst>
          </p:nvPr>
        </p:nvGraphicFramePr>
        <p:xfrm>
          <a:off x="454526" y="2187288"/>
          <a:ext cx="3399692" cy="32955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399692"/>
              </a:tblGrid>
              <a:tr h="52058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latin typeface="+mn-lt"/>
                          <a:cs typeface="Arial Narrow" pitchFamily="34" charset="0"/>
                        </a:rPr>
                        <a:t>Rate Based Detection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protection using ASIC</a:t>
                      </a:r>
                    </a:p>
                  </a:txBody>
                  <a:tcPr marL="18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52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Self Learning Baseline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Ease Maintenance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Maintain appropriate protection dynamically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757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Signature Free Defense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Hardware based protection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591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Inline Full Transparent Mode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No MAC address changes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Granular Protection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Multiple thresholds to detect subtle changes and provide rapid mitigation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>
                <a:latin typeface="Arial" charset="0"/>
                <a:ea typeface="ＭＳ Ｐゴシック" charset="0"/>
              </a:rPr>
              <a:t>FortiDDoS</a:t>
            </a:r>
            <a:endParaRPr lang="en-US" b="0" i="0" dirty="0"/>
          </a:p>
        </p:txBody>
      </p:sp>
      <p:cxnSp>
        <p:nvCxnSpPr>
          <p:cNvPr id="34" name="Straight Connector 33"/>
          <p:cNvCxnSpPr/>
          <p:nvPr/>
        </p:nvCxnSpPr>
        <p:spPr>
          <a:xfrm>
            <a:off x="6725994" y="3751018"/>
            <a:ext cx="536575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3" name="Straight Connector 42"/>
          <p:cNvCxnSpPr/>
          <p:nvPr/>
        </p:nvCxnSpPr>
        <p:spPr>
          <a:xfrm>
            <a:off x="6725994" y="4151068"/>
            <a:ext cx="536575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44" name="Picture 43" descr="Cloud-Teal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65744" y="3260480"/>
            <a:ext cx="1665287" cy="129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14300" dir="5400000" sx="89999" sy="-19000" rotWithShape="0">
              <a:srgbClr val="000000">
                <a:alpha val="20000"/>
              </a:srgbClr>
            </a:outerShdw>
          </a:effectLst>
        </p:spPr>
      </p:pic>
      <p:sp>
        <p:nvSpPr>
          <p:cNvPr id="45" name="TextBox 61"/>
          <p:cNvSpPr txBox="1">
            <a:spLocks noChangeArrowheads="1"/>
          </p:cNvSpPr>
          <p:nvPr/>
        </p:nvSpPr>
        <p:spPr bwMode="auto">
          <a:xfrm>
            <a:off x="5587159" y="3231905"/>
            <a:ext cx="1238250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300" b="1" dirty="0" smtClean="0">
                <a:solidFill>
                  <a:srgbClr val="595959"/>
                </a:solidFill>
              </a:rPr>
              <a:t>FortiDDoS</a:t>
            </a:r>
            <a:endParaRPr lang="en-US" sz="1300" b="1" dirty="0">
              <a:solidFill>
                <a:srgbClr val="595959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137156" y="3008068"/>
            <a:ext cx="1866900" cy="277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Web Hosting Center</a:t>
            </a:r>
          </a:p>
        </p:txBody>
      </p:sp>
      <p:pic>
        <p:nvPicPr>
          <p:cNvPr id="47" name="Picture 46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07131" y="3930405"/>
            <a:ext cx="268288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48" name="Picture 47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97619" y="4033593"/>
            <a:ext cx="268287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49" name="Picture 48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1181" y="3751018"/>
            <a:ext cx="268288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50" name="Picture 49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80081" y="3854205"/>
            <a:ext cx="268288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51" name="Picture 50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27744" y="3414468"/>
            <a:ext cx="269875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52" name="Picture 51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16644" y="3519243"/>
            <a:ext cx="269875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sp>
        <p:nvSpPr>
          <p:cNvPr id="53" name="TextBox 72"/>
          <p:cNvSpPr txBox="1">
            <a:spLocks noChangeArrowheads="1"/>
          </p:cNvSpPr>
          <p:nvPr/>
        </p:nvSpPr>
        <p:spPr bwMode="auto">
          <a:xfrm>
            <a:off x="6357694" y="4355855"/>
            <a:ext cx="8191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-84" charset="0"/>
                <a:ea typeface="ＭＳ Ｐゴシック" pitchFamily="-84" charset="-128"/>
                <a:cs typeface="ＭＳ Ｐゴシック" pitchFamily="-84" charset="-128"/>
              </a:rPr>
              <a:t>Firewall</a:t>
            </a:r>
          </a:p>
        </p:txBody>
      </p:sp>
      <p:sp>
        <p:nvSpPr>
          <p:cNvPr id="54" name="Explosion 1 53"/>
          <p:cNvSpPr/>
          <p:nvPr/>
        </p:nvSpPr>
        <p:spPr>
          <a:xfrm>
            <a:off x="5281942" y="3751018"/>
            <a:ext cx="407988" cy="403225"/>
          </a:xfrm>
          <a:prstGeom prst="irregularSeal1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cxnSp>
        <p:nvCxnSpPr>
          <p:cNvPr id="55" name="Straight Connector 82"/>
          <p:cNvCxnSpPr>
            <a:cxnSpLocks noChangeShapeType="1"/>
          </p:cNvCxnSpPr>
          <p:nvPr/>
        </p:nvCxnSpPr>
        <p:spPr bwMode="auto">
          <a:xfrm>
            <a:off x="6826494" y="5491773"/>
            <a:ext cx="536575" cy="0"/>
          </a:xfrm>
          <a:prstGeom prst="line">
            <a:avLst/>
          </a:prstGeom>
          <a:noFill/>
          <a:ln w="31750">
            <a:solidFill>
              <a:srgbClr val="FF0000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6" name="TextBox 83"/>
          <p:cNvSpPr txBox="1">
            <a:spLocks noChangeArrowheads="1"/>
          </p:cNvSpPr>
          <p:nvPr/>
        </p:nvSpPr>
        <p:spPr bwMode="auto">
          <a:xfrm>
            <a:off x="7323382" y="5193323"/>
            <a:ext cx="142081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>
                <a:solidFill>
                  <a:srgbClr val="595959"/>
                </a:solidFill>
              </a:rPr>
              <a:t>Legitimate Traffic</a:t>
            </a:r>
          </a:p>
          <a:p>
            <a:pPr eaLnBrk="1" hangingPunct="1"/>
            <a:r>
              <a:rPr lang="en-US" sz="1200">
                <a:solidFill>
                  <a:srgbClr val="595959"/>
                </a:solidFill>
              </a:rPr>
              <a:t>Malicious Traffic</a:t>
            </a:r>
          </a:p>
        </p:txBody>
      </p:sp>
      <p:cxnSp>
        <p:nvCxnSpPr>
          <p:cNvPr id="57" name="Straight Connector 56"/>
          <p:cNvCxnSpPr/>
          <p:nvPr/>
        </p:nvCxnSpPr>
        <p:spPr>
          <a:xfrm>
            <a:off x="6826494" y="5337786"/>
            <a:ext cx="536575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grpSp>
        <p:nvGrpSpPr>
          <p:cNvPr id="58" name="Group 48"/>
          <p:cNvGrpSpPr>
            <a:grpSpLocks/>
          </p:cNvGrpSpPr>
          <p:nvPr/>
        </p:nvGrpSpPr>
        <p:grpSpPr bwMode="auto">
          <a:xfrm>
            <a:off x="3683568" y="2463555"/>
            <a:ext cx="1679575" cy="1004888"/>
            <a:chOff x="1257418" y="2104006"/>
            <a:chExt cx="1825087" cy="1227035"/>
          </a:xfrm>
        </p:grpSpPr>
        <p:pic>
          <p:nvPicPr>
            <p:cNvPr id="59" name="Picture 58" descr="Cloud-White.pn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257418" y="2104006"/>
              <a:ext cx="1825087" cy="1227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114300" dir="5400000" sx="89999" sy="-19000" rotWithShape="0">
                <a:srgbClr val="000000">
                  <a:alpha val="20000"/>
                </a:srgbClr>
              </a:outerShdw>
            </a:effectLst>
          </p:spPr>
        </p:pic>
        <p:sp>
          <p:nvSpPr>
            <p:cNvPr id="60" name="TextBox 59"/>
            <p:cNvSpPr txBox="1"/>
            <p:nvPr/>
          </p:nvSpPr>
          <p:spPr>
            <a:xfrm>
              <a:off x="1728352" y="2516895"/>
              <a:ext cx="883218" cy="4884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MS PGothic" pitchFamily="34" charset="-128"/>
                  <a:cs typeface="Arial" pitchFamily="34" charset="0"/>
                </a:rPr>
                <a:t>ISP 1</a:t>
              </a:r>
            </a:p>
          </p:txBody>
        </p:sp>
      </p:grpSp>
      <p:cxnSp>
        <p:nvCxnSpPr>
          <p:cNvPr id="61" name="Shape 64"/>
          <p:cNvCxnSpPr/>
          <p:nvPr/>
        </p:nvCxnSpPr>
        <p:spPr bwMode="auto">
          <a:xfrm flipV="1">
            <a:off x="4258924" y="4184316"/>
            <a:ext cx="3227395" cy="446177"/>
          </a:xfrm>
          <a:prstGeom prst="bentConnector3">
            <a:avLst>
              <a:gd name="adj1" fmla="val 708"/>
            </a:avLst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2" name="Shape 65"/>
          <p:cNvCxnSpPr/>
          <p:nvPr/>
        </p:nvCxnSpPr>
        <p:spPr bwMode="auto">
          <a:xfrm rot="16200000" flipH="1">
            <a:off x="5454563" y="2196855"/>
            <a:ext cx="333375" cy="2778125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3" name="Shape 92"/>
          <p:cNvCxnSpPr>
            <a:cxnSpLocks noChangeShapeType="1"/>
          </p:cNvCxnSpPr>
          <p:nvPr/>
        </p:nvCxnSpPr>
        <p:spPr bwMode="auto">
          <a:xfrm flipV="1">
            <a:off x="4110367" y="4024068"/>
            <a:ext cx="1239838" cy="466725"/>
          </a:xfrm>
          <a:prstGeom prst="bentConnector3">
            <a:avLst>
              <a:gd name="adj1" fmla="val -440"/>
            </a:avLst>
          </a:prstGeom>
          <a:noFill/>
          <a:ln w="31750">
            <a:solidFill>
              <a:srgbClr val="FF0000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64" name="Group 47"/>
          <p:cNvGrpSpPr>
            <a:grpSpLocks/>
          </p:cNvGrpSpPr>
          <p:nvPr/>
        </p:nvGrpSpPr>
        <p:grpSpPr bwMode="auto">
          <a:xfrm>
            <a:off x="3742182" y="4305055"/>
            <a:ext cx="1679575" cy="1006475"/>
            <a:chOff x="1349434" y="4438889"/>
            <a:chExt cx="1825087" cy="1227035"/>
          </a:xfrm>
        </p:grpSpPr>
        <p:pic>
          <p:nvPicPr>
            <p:cNvPr id="65" name="Picture 64" descr="Cloud-White.pn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349434" y="4438889"/>
              <a:ext cx="1825087" cy="1227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114300" dir="5400000" sx="89999" sy="-19000" rotWithShape="0">
                <a:srgbClr val="000000">
                  <a:alpha val="20000"/>
                </a:srgbClr>
              </a:outerShdw>
            </a:effectLst>
          </p:spPr>
        </p:pic>
        <p:sp>
          <p:nvSpPr>
            <p:cNvPr id="66" name="TextBox 65"/>
            <p:cNvSpPr txBox="1"/>
            <p:nvPr/>
          </p:nvSpPr>
          <p:spPr>
            <a:xfrm>
              <a:off x="1820368" y="4851127"/>
              <a:ext cx="883218" cy="48771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MS PGothic" pitchFamily="34" charset="-128"/>
                  <a:cs typeface="Arial" pitchFamily="34" charset="0"/>
                </a:rPr>
                <a:t>ISP 2</a:t>
              </a:r>
            </a:p>
          </p:txBody>
        </p:sp>
      </p:grpSp>
      <p:cxnSp>
        <p:nvCxnSpPr>
          <p:cNvPr id="67" name="Shape 92"/>
          <p:cNvCxnSpPr>
            <a:cxnSpLocks noChangeShapeType="1"/>
          </p:cNvCxnSpPr>
          <p:nvPr/>
        </p:nvCxnSpPr>
        <p:spPr bwMode="auto">
          <a:xfrm>
            <a:off x="4108780" y="3406530"/>
            <a:ext cx="1238250" cy="466725"/>
          </a:xfrm>
          <a:prstGeom prst="bentConnector3">
            <a:avLst>
              <a:gd name="adj1" fmla="val -440"/>
            </a:avLst>
          </a:prstGeom>
          <a:noFill/>
          <a:ln w="31750">
            <a:solidFill>
              <a:srgbClr val="FF0000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68" name="Picture 4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92469" y="3517655"/>
            <a:ext cx="1385887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69" name="Picture 68" descr="FortiGate_Icon_1U_Lt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02144" y="3643068"/>
            <a:ext cx="1162050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Picture 69" descr="Firewall-Typical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444" y="3593855"/>
            <a:ext cx="504825" cy="73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100" dir="5400000" rotWithShape="0">
              <a:srgbClr val="000000">
                <a:alpha val="42999"/>
              </a:srgbClr>
            </a:outerShdw>
          </a:effectLst>
        </p:spPr>
      </p:pic>
      <p:pic>
        <p:nvPicPr>
          <p:cNvPr id="35" name="Picture 34" descr="Fortinet_Grid-Icon_PMS485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3245" y="3302591"/>
            <a:ext cx="213020" cy="151969"/>
          </a:xfrm>
          <a:prstGeom prst="rect">
            <a:avLst/>
          </a:prstGeom>
        </p:spPr>
      </p:pic>
      <p:sp>
        <p:nvSpPr>
          <p:cNvPr id="37" name="Rectangle 36"/>
          <p:cNvSpPr/>
          <p:nvPr/>
        </p:nvSpPr>
        <p:spPr bwMode="invGray">
          <a:xfrm>
            <a:off x="448252" y="1133142"/>
            <a:ext cx="8281328" cy="846744"/>
          </a:xfrm>
          <a:prstGeom prst="rect">
            <a:avLst/>
          </a:prstGeom>
          <a:solidFill>
            <a:srgbClr val="324040"/>
          </a:solidFill>
          <a:ln w="28575">
            <a:noFill/>
            <a:round/>
            <a:headEnd/>
            <a:tailEnd/>
          </a:ln>
          <a:extLst/>
        </p:spPr>
        <p:txBody>
          <a:bodyPr wrap="square" rtlCol="0" anchor="ctr"/>
          <a:lstStyle/>
          <a:p>
            <a:pPr marL="914400" lvl="4" defTabSz="342879"/>
            <a:r>
              <a:rPr lang="en-US" sz="2000" b="1" dirty="0">
                <a:solidFill>
                  <a:schemeClr val="bg1"/>
                </a:solidFill>
                <a:cs typeface="Arial Narrow"/>
              </a:rPr>
              <a:t>Hardware Accelerated DDoS Intent Based Defense</a:t>
            </a: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4508" y="1193295"/>
            <a:ext cx="729142" cy="729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43768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7909099"/>
              </p:ext>
            </p:extLst>
          </p:nvPr>
        </p:nvGraphicFramePr>
        <p:xfrm>
          <a:off x="252000" y="1260000"/>
          <a:ext cx="8640000" cy="3170506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1440000"/>
                <a:gridCol w="1440000"/>
                <a:gridCol w="1440000"/>
                <a:gridCol w="1440000"/>
                <a:gridCol w="1440000"/>
                <a:gridCol w="1440000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FDD-200B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FDD-400B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FDD-800B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FDD-1000B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FDD-2000B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+mn-lt"/>
                          <a:cs typeface="Arial"/>
                        </a:rPr>
                        <a:t>Throughput (Full Duplex)</a:t>
                      </a:r>
                      <a:endParaRPr lang="en-US" sz="13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2 Gbps</a:t>
                      </a: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4 Gbps</a:t>
                      </a:r>
                      <a:endParaRPr lang="en-US" sz="1300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8 Gbps</a:t>
                      </a:r>
                      <a:endParaRPr lang="en-US" sz="1300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12 Gbps</a:t>
                      </a:r>
                      <a:endParaRPr lang="en-US" sz="1300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24 Gbps</a:t>
                      </a: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+mn-lt"/>
                          <a:cs typeface="Arial"/>
                        </a:rPr>
                        <a:t>Simultaneous Connections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1 Mil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1 Mil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2 Mil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3 Mil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4 Mil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+mn-lt"/>
                          <a:cs typeface="Arial"/>
                        </a:rPr>
                        <a:t>Session Setup/Teardown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aseline="0" dirty="0" smtClean="0"/>
                        <a:t>100,000 / Second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aseline="0" dirty="0" smtClean="0"/>
                        <a:t>100,000 / Second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aseline="0" dirty="0" smtClean="0"/>
                        <a:t>200,000 / Second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aseline="0" dirty="0" smtClean="0"/>
                        <a:t>300,000 / Second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aseline="0" dirty="0" smtClean="0"/>
                        <a:t>600,000 / Second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+mn-lt"/>
                          <a:cs typeface="Arial"/>
                        </a:rPr>
                        <a:t>Latency</a:t>
                      </a:r>
                      <a:endParaRPr lang="en-US" sz="13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&lt; 50 </a:t>
                      </a:r>
                      <a:r>
                        <a:rPr lang="el-GR" sz="1300" kern="1200" dirty="0" smtClean="0">
                          <a:effectLst/>
                        </a:rPr>
                        <a:t>μs </a:t>
                      </a:r>
                      <a:endParaRPr lang="en-US" sz="1300" b="0" i="0" dirty="0" smtClean="0">
                        <a:latin typeface="+mn-lt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&lt; 50 </a:t>
                      </a:r>
                      <a:r>
                        <a:rPr lang="el-GR" sz="1300" kern="1200" dirty="0" smtClean="0">
                          <a:effectLst/>
                        </a:rPr>
                        <a:t>μs </a:t>
                      </a:r>
                      <a:endParaRPr lang="en-US" sz="1300" b="0" i="0" dirty="0" smtClean="0">
                        <a:latin typeface="+mn-lt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&lt; 50 </a:t>
                      </a:r>
                      <a:r>
                        <a:rPr lang="el-GR" sz="1300" kern="1200" dirty="0" smtClean="0">
                          <a:effectLst/>
                        </a:rPr>
                        <a:t>μs </a:t>
                      </a:r>
                      <a:endParaRPr lang="en-US" sz="1300" b="0" i="0" dirty="0" smtClean="0">
                        <a:latin typeface="+mn-lt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&lt; 50 </a:t>
                      </a:r>
                      <a:r>
                        <a:rPr lang="el-GR" sz="1300" kern="1200" dirty="0" smtClean="0">
                          <a:effectLst/>
                        </a:rPr>
                        <a:t>μs </a:t>
                      </a:r>
                      <a:endParaRPr lang="en-US" sz="1300" b="0" i="0" dirty="0" smtClean="0">
                        <a:latin typeface="+mn-lt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&lt; 50 </a:t>
                      </a:r>
                      <a:r>
                        <a:rPr lang="el-GR" sz="1300" kern="1200" dirty="0" smtClean="0">
                          <a:effectLst/>
                        </a:rPr>
                        <a:t>μs </a:t>
                      </a:r>
                      <a:endParaRPr lang="en-US" sz="1300" b="0" i="0" dirty="0" smtClean="0">
                        <a:latin typeface="+mn-lt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</a:rPr>
                        <a:t>Interfaces</a:t>
                      </a:r>
                      <a:endParaRPr lang="en-US" sz="13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4 LAN Interfaces (Copper/SFP),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4 WAN Interfaces (Copper/SFP)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8 LAN Interfaces (Copper/SFP),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8 WAN Interfaces (Copper/SFP)</a:t>
                      </a:r>
                      <a:endParaRPr lang="en-US" sz="1300" dirty="0"/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8 LAN Interfaces (Copper/SFP), </a:t>
                      </a:r>
                    </a:p>
                    <a:p>
                      <a:pPr algn="ctr"/>
                      <a:r>
                        <a:rPr lang="en-US" sz="1300" dirty="0" smtClean="0"/>
                        <a:t>8 WAN Interfaces (Copper/SFP)</a:t>
                      </a:r>
                      <a:endParaRPr lang="en-US" sz="1300" dirty="0"/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16x LAN &amp; WAN 10GE SFP/+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16x LAN &amp; WAN 10GE SFP/+,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4 LAN</a:t>
                      </a:r>
                      <a:r>
                        <a:rPr lang="en-US" sz="1300" baseline="0" dirty="0" smtClean="0"/>
                        <a:t> &amp; </a:t>
                      </a:r>
                      <a:r>
                        <a:rPr lang="en-US" sz="1300" dirty="0" smtClean="0"/>
                        <a:t>WAN bypass 10GE SFP/+ 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>
                <a:latin typeface="Arial" charset="0"/>
                <a:ea typeface="ＭＳ Ｐゴシック" charset="0"/>
              </a:rPr>
              <a:t>FortiDDoS Series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2607021222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invGray">
          <a:xfrm>
            <a:off x="853440" y="2806868"/>
            <a:ext cx="8290560" cy="846744"/>
          </a:xfrm>
          <a:prstGeom prst="rect">
            <a:avLst/>
          </a:prstGeom>
          <a:solidFill>
            <a:srgbClr val="3C3C3C"/>
          </a:solidFill>
          <a:ln w="28575">
            <a:noFill/>
            <a:round/>
            <a:headEnd/>
            <a:tailEnd/>
          </a:ln>
          <a:extLst/>
        </p:spPr>
        <p:txBody>
          <a:bodyPr wrap="square" rtlCol="0" anchor="ctr"/>
          <a:lstStyle/>
          <a:p>
            <a:pPr marL="914400" lvl="4" defTabSz="342879"/>
            <a:endParaRPr lang="en-US" sz="2000" b="1" dirty="0">
              <a:solidFill>
                <a:schemeClr val="bg1"/>
              </a:solidFill>
              <a:cs typeface="Arial Narrow"/>
            </a:endParaRPr>
          </a:p>
        </p:txBody>
      </p:sp>
      <p:sp>
        <p:nvSpPr>
          <p:cNvPr id="7" name="Rectangle 6"/>
          <p:cNvSpPr/>
          <p:nvPr/>
        </p:nvSpPr>
        <p:spPr bwMode="invGray">
          <a:xfrm>
            <a:off x="0" y="2806868"/>
            <a:ext cx="828842" cy="846744"/>
          </a:xfrm>
          <a:prstGeom prst="rect">
            <a:avLst/>
          </a:prstGeom>
          <a:solidFill>
            <a:srgbClr val="324040"/>
          </a:solidFill>
          <a:ln w="28575">
            <a:noFill/>
            <a:round/>
            <a:headEnd/>
            <a:tailEnd/>
          </a:ln>
          <a:extLst/>
        </p:spPr>
        <p:txBody>
          <a:bodyPr wrap="square" rtlCol="0" anchor="ctr"/>
          <a:lstStyle/>
          <a:p>
            <a:pPr marL="914400" lvl="4" defTabSz="342879"/>
            <a:endParaRPr lang="en-US" sz="2000" b="1" dirty="0">
              <a:solidFill>
                <a:schemeClr val="bg1"/>
              </a:solidFill>
              <a:cs typeface="Arial Narrow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2309797" y="2681146"/>
            <a:ext cx="5125446" cy="1098425"/>
          </a:xfrm>
        </p:spPr>
        <p:txBody>
          <a:bodyPr anchor="ctr"/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FFFFFF"/>
                </a:solidFill>
              </a:rPr>
              <a:t>FortiMail</a:t>
            </a:r>
            <a:endParaRPr lang="en-US" sz="3600" b="1" dirty="0">
              <a:solidFill>
                <a:srgbClr val="FFFFFF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40" y="2879967"/>
            <a:ext cx="729142" cy="729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96763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 descr="Cloud-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9669" y="2703109"/>
            <a:ext cx="2338762" cy="1572387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63830" y="5453250"/>
            <a:ext cx="990470" cy="756345"/>
          </a:xfrm>
          <a:prstGeom prst="rect">
            <a:avLst/>
          </a:prstGeom>
        </p:spPr>
      </p:pic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03752787"/>
              </p:ext>
            </p:extLst>
          </p:nvPr>
        </p:nvGraphicFramePr>
        <p:xfrm>
          <a:off x="454527" y="2199717"/>
          <a:ext cx="3650536" cy="3240849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103807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Specialized messaging security system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Advanced, bi-directional filtering prevents spread of spam, viruses, phishing, worms, and spyware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4797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Flexible deployment options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Transparent, Gateway, and Server modes that adapts to organizational needs and budget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208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Identity based encryption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Secure, encrypted communication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502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Email archiving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On-box archiving facilitates policy and regulatory compliance requirements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Introducing FortiMail</a:t>
            </a:r>
          </a:p>
        </p:txBody>
      </p:sp>
      <p:pic>
        <p:nvPicPr>
          <p:cNvPr id="9" name="Picture 10" descr="TollyUpToSpec-hiResoluti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35759" y="5489309"/>
            <a:ext cx="543662" cy="595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5" descr="C:\Documents and Settings\pbedwell\My Documents\Marketing_Team\Logos\ICSA_Cert_Anti-Virus_2C_300DPI_825x563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04972" y="5482420"/>
            <a:ext cx="839467" cy="71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7" descr="C:\Documents and Settings\pbedwell\My Documents\Marketing_Team\Logos\VB100-August09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46856" y="5415902"/>
            <a:ext cx="438397" cy="646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9" descr="Internet_Rt_vF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0824" y="4566027"/>
            <a:ext cx="885825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Line 113"/>
          <p:cNvSpPr>
            <a:spLocks noChangeShapeType="1"/>
          </p:cNvSpPr>
          <p:nvPr/>
        </p:nvSpPr>
        <p:spPr bwMode="auto">
          <a:xfrm flipV="1">
            <a:off x="5297993" y="4366414"/>
            <a:ext cx="595312" cy="353126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wrap="square" anchor="ctr">
            <a:spAutoFit/>
          </a:bodyPr>
          <a:lstStyle/>
          <a:p>
            <a:endParaRPr lang="en-US"/>
          </a:p>
        </p:txBody>
      </p:sp>
      <p:pic>
        <p:nvPicPr>
          <p:cNvPr id="18" name="Picture 17" descr="FortiMail_Icon_1U_Lt-s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3104" y="3974165"/>
            <a:ext cx="927572" cy="578628"/>
          </a:xfrm>
          <a:prstGeom prst="rect">
            <a:avLst/>
          </a:prstGeom>
        </p:spPr>
      </p:pic>
      <p:cxnSp>
        <p:nvCxnSpPr>
          <p:cNvPr id="21" name="Straight Connector 26"/>
          <p:cNvCxnSpPr>
            <a:cxnSpLocks noChangeShapeType="1"/>
          </p:cNvCxnSpPr>
          <p:nvPr/>
        </p:nvCxnSpPr>
        <p:spPr bwMode="auto">
          <a:xfrm>
            <a:off x="7094655" y="3865470"/>
            <a:ext cx="673134" cy="388503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 type="none"/>
            <a:tailEnd type="triangle"/>
          </a:ln>
        </p:spPr>
      </p:cxnSp>
      <p:pic>
        <p:nvPicPr>
          <p:cNvPr id="23" name="Picture 30" descr="WebAppServer_Lt_vF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23205" y="2975263"/>
            <a:ext cx="509158" cy="659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51" descr="Router_Lt_vF.png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559082" y="3481510"/>
            <a:ext cx="7254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Line 113"/>
          <p:cNvSpPr>
            <a:spLocks noChangeShapeType="1"/>
          </p:cNvSpPr>
          <p:nvPr/>
        </p:nvSpPr>
        <p:spPr bwMode="auto">
          <a:xfrm flipV="1">
            <a:off x="6326651" y="3893195"/>
            <a:ext cx="381000" cy="2286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9" name="Line 113"/>
          <p:cNvSpPr>
            <a:spLocks noChangeShapeType="1"/>
          </p:cNvSpPr>
          <p:nvPr/>
        </p:nvSpPr>
        <p:spPr bwMode="auto">
          <a:xfrm flipV="1">
            <a:off x="7116889" y="3434869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35" name="Group 35"/>
          <p:cNvGrpSpPr/>
          <p:nvPr/>
        </p:nvGrpSpPr>
        <p:grpSpPr>
          <a:xfrm flipH="1">
            <a:off x="7194715" y="4201930"/>
            <a:ext cx="1310797" cy="745888"/>
            <a:chOff x="2627557" y="3610654"/>
            <a:chExt cx="1753736" cy="1189229"/>
          </a:xfrm>
        </p:grpSpPr>
        <p:pic>
          <p:nvPicPr>
            <p:cNvPr id="37" name="Picture 36" descr="LAN_Lt.png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31112" y="3610654"/>
              <a:ext cx="1450181" cy="1150144"/>
            </a:xfrm>
            <a:prstGeom prst="rect">
              <a:avLst/>
            </a:prstGeom>
          </p:spPr>
        </p:pic>
        <p:pic>
          <p:nvPicPr>
            <p:cNvPr id="38" name="Picture 37" descr="User-Exec-Female_Rt-s.png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27557" y="3745738"/>
              <a:ext cx="563880" cy="645160"/>
            </a:xfrm>
            <a:prstGeom prst="rect">
              <a:avLst/>
            </a:prstGeom>
          </p:spPr>
        </p:pic>
        <p:pic>
          <p:nvPicPr>
            <p:cNvPr id="39" name="Picture 38" descr="User-Exec-Male_Rt-s.png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074" y="4164883"/>
              <a:ext cx="563880" cy="635000"/>
            </a:xfrm>
            <a:prstGeom prst="rect">
              <a:avLst/>
            </a:prstGeom>
          </p:spPr>
        </p:pic>
      </p:grpSp>
      <p:sp>
        <p:nvSpPr>
          <p:cNvPr id="41" name="TextBox 67"/>
          <p:cNvSpPr txBox="1">
            <a:spLocks noChangeArrowheads="1"/>
          </p:cNvSpPr>
          <p:nvPr/>
        </p:nvSpPr>
        <p:spPr bwMode="auto">
          <a:xfrm>
            <a:off x="6598135" y="2962065"/>
            <a:ext cx="62649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dirty="0" smtClean="0">
                <a:solidFill>
                  <a:srgbClr val="36424A"/>
                </a:solidFill>
                <a:latin typeface="Helvetica" charset="0"/>
              </a:rPr>
              <a:t>Mail</a:t>
            </a:r>
            <a:endParaRPr lang="en-US" sz="1000" dirty="0">
              <a:solidFill>
                <a:srgbClr val="36424A"/>
              </a:solidFill>
              <a:latin typeface="Helvetica" charset="0"/>
            </a:endParaRPr>
          </a:p>
          <a:p>
            <a:pPr algn="ctr"/>
            <a:r>
              <a:rPr lang="en-US" sz="1000" dirty="0">
                <a:solidFill>
                  <a:srgbClr val="36424A"/>
                </a:solidFill>
                <a:latin typeface="Helvetica" charset="0"/>
              </a:rPr>
              <a:t>Servers</a:t>
            </a:r>
          </a:p>
        </p:txBody>
      </p:sp>
      <p:sp>
        <p:nvSpPr>
          <p:cNvPr id="42" name="TextBox 62"/>
          <p:cNvSpPr txBox="1">
            <a:spLocks noChangeArrowheads="1"/>
          </p:cNvSpPr>
          <p:nvPr/>
        </p:nvSpPr>
        <p:spPr bwMode="auto">
          <a:xfrm>
            <a:off x="4905547" y="3858683"/>
            <a:ext cx="82584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444F51"/>
                </a:solidFill>
                <a:latin typeface="Helvetica" charset="0"/>
              </a:rPr>
              <a:t>FortiMail</a:t>
            </a:r>
            <a:endParaRPr lang="en-US" sz="1200" b="1" dirty="0">
              <a:solidFill>
                <a:srgbClr val="444F51"/>
              </a:solidFill>
              <a:latin typeface="Helvetica" charset="0"/>
            </a:endParaRPr>
          </a:p>
        </p:txBody>
      </p:sp>
      <p:pic>
        <p:nvPicPr>
          <p:cNvPr id="44" name="Picture 43" descr="Fortinet_Grid-Icon_PMS485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1441" y="3929814"/>
            <a:ext cx="213020" cy="151969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 bwMode="invGray">
          <a:xfrm>
            <a:off x="448252" y="1133142"/>
            <a:ext cx="8281328" cy="846744"/>
          </a:xfrm>
          <a:prstGeom prst="rect">
            <a:avLst/>
          </a:prstGeom>
          <a:solidFill>
            <a:srgbClr val="324040"/>
          </a:solidFill>
          <a:ln w="28575">
            <a:noFill/>
            <a:round/>
            <a:headEnd/>
            <a:tailEnd/>
          </a:ln>
          <a:extLst/>
        </p:spPr>
        <p:txBody>
          <a:bodyPr wrap="square" rtlCol="0" anchor="ctr"/>
          <a:lstStyle/>
          <a:p>
            <a:pPr marL="914400" lvl="4" defTabSz="342879"/>
            <a:r>
              <a:rPr lang="en-US" sz="2000" b="1" dirty="0">
                <a:solidFill>
                  <a:schemeClr val="bg1"/>
                </a:solidFill>
                <a:cs typeface="Arial Narrow"/>
              </a:rPr>
              <a:t>Advanced </a:t>
            </a:r>
            <a:r>
              <a:rPr lang="en-US" sz="2000" b="1" dirty="0" smtClean="0">
                <a:solidFill>
                  <a:schemeClr val="bg1"/>
                </a:solidFill>
                <a:cs typeface="Arial Narrow"/>
              </a:rPr>
              <a:t>anti-spam </a:t>
            </a:r>
            <a:r>
              <a:rPr lang="en-US" sz="2000" b="1" dirty="0">
                <a:solidFill>
                  <a:schemeClr val="bg1"/>
                </a:solidFill>
                <a:cs typeface="Arial Narrow"/>
              </a:rPr>
              <a:t>and antivirus filtering </a:t>
            </a:r>
            <a:r>
              <a:rPr lang="en-US" sz="2000" b="1" dirty="0" smtClean="0">
                <a:solidFill>
                  <a:schemeClr val="bg1"/>
                </a:solidFill>
                <a:cs typeface="Arial Narrow"/>
              </a:rPr>
              <a:t>solution, </a:t>
            </a:r>
            <a:r>
              <a:rPr lang="en-US" sz="2000" b="1" dirty="0">
                <a:solidFill>
                  <a:schemeClr val="bg1"/>
                </a:solidFill>
                <a:cs typeface="Arial Narrow"/>
              </a:rPr>
              <a:t>with extensive quarantine and archiving capabilities.</a:t>
            </a:r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735" y="1195546"/>
            <a:ext cx="729142" cy="729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59072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</a:t>
            </a:r>
            <a:r>
              <a:rPr lang="en-US" b="0" i="0" dirty="0"/>
              <a:t> </a:t>
            </a:r>
            <a:r>
              <a:rPr lang="en-US" b="0" i="0" dirty="0" smtClean="0"/>
              <a:t>20C-ADSL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75704098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20/20/20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effectLst/>
                        </a:rPr>
                        <a:t>IPS Throughput </a:t>
                      </a:r>
                      <a:endParaRPr lang="en-US" sz="1000" b="1" i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1" i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1" i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 / 20 Mbps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>
                    <a:solidFill>
                      <a:srgbClr val="E4E4E4"/>
                    </a:solidFill>
                  </a:tcPr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Concurrent Sessions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effectLst/>
                        </a:rPr>
                        <a:t>Virtual Domains (Default / Max) </a:t>
                      </a:r>
                      <a:endParaRPr lang="en-US" sz="1000" b="1" i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>
                    <a:solidFill>
                      <a:srgbClr val="C9C9C9"/>
                    </a:solidFill>
                  </a:tcPr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New Sessions/Sec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1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>
                    <a:solidFill>
                      <a:srgbClr val="E4E4E4"/>
                    </a:solidFill>
                  </a:tcPr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Firewall Policies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effectLst/>
                        </a:rPr>
                        <a:t>Max Number of FortiTokens </a:t>
                      </a:r>
                      <a:endParaRPr lang="en-US" sz="1000" b="1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>
                    <a:solidFill>
                      <a:srgbClr val="C9C9C9"/>
                    </a:solidFill>
                  </a:tcPr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000000"/>
                          </a:solidFill>
                          <a:effectLst/>
                        </a:rPr>
                        <a:t>IPSec VPN Throughput </a:t>
                      </a:r>
                      <a:endParaRPr lang="en-US" sz="1000" b="1" i="0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1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>
                    <a:solidFill>
                      <a:srgbClr val="E4E4E4"/>
                    </a:solidFill>
                  </a:tcPr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000000"/>
                          </a:solidFill>
                          <a:effectLst/>
                        </a:rPr>
                        <a:t>SSL-VPN Throughput </a:t>
                      </a:r>
                      <a:endParaRPr lang="en-US" sz="1000" b="1" dirty="0" smtClean="0">
                        <a:solidFill>
                          <a:srgbClr val="000000"/>
                        </a:solidFill>
                      </a:endParaRPr>
                    </a:p>
                  </a:txBody>
                  <a:tcPr marL="61703" marR="61703" marT="34706" marB="34706" anchor="ctr" horzOverflow="overflow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1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>
                    <a:solidFill>
                      <a:srgbClr val="C9C9C9"/>
                    </a:solidFill>
                  </a:tcPr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61874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ADSL 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RJ45 </a:t>
            </a:r>
            <a:r>
              <a:rPr lang="en-US" sz="1200" dirty="0"/>
              <a:t>Switch Ports</a:t>
            </a:r>
            <a:endParaRPr lang="en-US" sz="2000" dirty="0"/>
          </a:p>
        </p:txBody>
      </p:sp>
      <p:pic>
        <p:nvPicPr>
          <p:cNvPr id="10" name="Picture 9" descr="dark_DesktopModel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FortiASICS_SOC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port_ads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1400" y="3120004"/>
            <a:ext cx="571330" cy="31363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0900" y="2311400"/>
            <a:ext cx="3984729" cy="118997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7153" y="1274251"/>
            <a:ext cx="4021780" cy="901316"/>
          </a:xfrm>
          <a:prstGeom prst="rect">
            <a:avLst/>
          </a:prstGeom>
        </p:spPr>
      </p:pic>
      <p:pic>
        <p:nvPicPr>
          <p:cNvPr id="12" name="Picture 11" descr="dark_usb_console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9761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501961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FortiMail 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0541120"/>
              </p:ext>
            </p:extLst>
          </p:nvPr>
        </p:nvGraphicFramePr>
        <p:xfrm>
          <a:off x="252000" y="1260000"/>
          <a:ext cx="8639999" cy="3603943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1628703"/>
                <a:gridCol w="1752824"/>
                <a:gridCol w="1752824"/>
                <a:gridCol w="1752824"/>
                <a:gridCol w="1752824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FortiMail</a:t>
                      </a: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FML-200D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FML-400C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FML-1000D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FML-3000D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Email Domains</a:t>
                      </a:r>
                      <a:endParaRPr lang="en-US" sz="13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20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100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800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2,000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Server Mode Mailboxes</a:t>
                      </a:r>
                      <a:endParaRPr lang="en-US" sz="13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150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400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1,500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3,000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Email Routing*</a:t>
                      </a:r>
                    </a:p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(</a:t>
                      </a:r>
                      <a:r>
                        <a:rPr lang="en-US" sz="1300" b="1" dirty="0" err="1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Msg</a:t>
                      </a:r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lang="en-US" sz="1300" b="1" dirty="0" err="1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hr</a:t>
                      </a:r>
                      <a:r>
                        <a:rPr lang="en-US" sz="1300" b="1" baseline="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)</a:t>
                      </a:r>
                      <a:endParaRPr lang="en-US" sz="13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76,000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150,000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680,000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1.5</a:t>
                      </a: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 Mil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FortiGuard </a:t>
                      </a:r>
                      <a:r>
                        <a:rPr lang="en-US" sz="1300" b="1" dirty="0" err="1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Antispam+AV</a:t>
                      </a:r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*</a:t>
                      </a:r>
                      <a:r>
                        <a:rPr lang="en-US" sz="1300" b="1" baseline="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(</a:t>
                      </a:r>
                      <a:r>
                        <a:rPr lang="en-US" sz="1300" b="1" dirty="0" err="1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Msg</a:t>
                      </a:r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lang="en-US" sz="1300" b="1" dirty="0" err="1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hr</a:t>
                      </a:r>
                      <a:r>
                        <a:rPr lang="en-US" sz="1300" b="1" baseline="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)</a:t>
                      </a:r>
                      <a:endParaRPr lang="en-US" sz="1300" b="1" dirty="0" smtClean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58,000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120,000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500,000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1.3 Mil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GE RJ45 ports</a:t>
                      </a:r>
                      <a:endParaRPr lang="en-US" sz="13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4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4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6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4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GE SFP Slots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-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-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2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2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Storage capacity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1x 1TB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2x 1</a:t>
                      </a: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TB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2x 2TB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2x 2TB (Opt. 12TB)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Form Factor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Desktop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Rack mount, 1RU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Rack</a:t>
                      </a: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 Mount, 2RU 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Rack</a:t>
                      </a: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 Mount, 2RU </a:t>
                      </a:r>
                      <a:endParaRPr lang="en-US" sz="1300" dirty="0" smtClean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6078" y="6059841"/>
            <a:ext cx="3048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Based on 100KB message size, no queuing</a:t>
            </a:r>
          </a:p>
        </p:txBody>
      </p:sp>
    </p:spTree>
    <p:extLst>
      <p:ext uri="{BB962C8B-B14F-4D97-AF65-F5344CB8AC3E}">
        <p14:creationId xmlns:p14="http://schemas.microsoft.com/office/powerpoint/2010/main" val="829463932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FortiMail-VM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5668394"/>
              </p:ext>
            </p:extLst>
          </p:nvPr>
        </p:nvGraphicFramePr>
        <p:xfrm>
          <a:off x="252000" y="1260000"/>
          <a:ext cx="8640000" cy="4078966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1636660"/>
                <a:gridCol w="1400668"/>
                <a:gridCol w="1400668"/>
                <a:gridCol w="1400668"/>
                <a:gridCol w="1400668"/>
                <a:gridCol w="1400668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FortiMail</a:t>
                      </a: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FML-VM00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FML-VM01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FML-VM02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FML-VM04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FMG-VM08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Email Domains</a:t>
                      </a:r>
                      <a:endParaRPr lang="en-US" sz="13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2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20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100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800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2,000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Server Mode Mailboxes</a:t>
                      </a:r>
                      <a:endParaRPr lang="en-US" sz="13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50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150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400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1,500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3,000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Email Routing*</a:t>
                      </a:r>
                    </a:p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(</a:t>
                      </a:r>
                      <a:r>
                        <a:rPr lang="en-US" sz="1300" b="1" dirty="0" err="1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Msg</a:t>
                      </a:r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lang="en-US" sz="1300" b="1" dirty="0" err="1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hr</a:t>
                      </a:r>
                      <a:r>
                        <a:rPr lang="en-US" sz="1300" b="1" baseline="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)</a:t>
                      </a:r>
                      <a:endParaRPr lang="en-US" sz="13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3,600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34,000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67,000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306,000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675,000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FortiGuard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dirty="0" err="1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Antispam+AV</a:t>
                      </a:r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*</a:t>
                      </a:r>
                      <a:r>
                        <a:rPr lang="en-US" sz="1300" b="1" baseline="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(</a:t>
                      </a:r>
                      <a:r>
                        <a:rPr lang="en-US" sz="1300" b="1" dirty="0" err="1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Msg</a:t>
                      </a:r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lang="en-US" sz="1300" b="1" dirty="0" err="1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hr</a:t>
                      </a:r>
                      <a:r>
                        <a:rPr lang="en-US" sz="1300" b="1" baseline="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)</a:t>
                      </a:r>
                      <a:endParaRPr lang="en-US" sz="1300" b="1" dirty="0" smtClean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2,700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30,000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52,000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225,000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585,000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Max </a:t>
                      </a:r>
                      <a:r>
                        <a:rPr lang="en-US" sz="1300" b="1" dirty="0" err="1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vCPU</a:t>
                      </a:r>
                      <a:r>
                        <a:rPr lang="en-US" sz="1300" b="1" baseline="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supported</a:t>
                      </a:r>
                      <a:endParaRPr lang="en-US" sz="13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1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1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2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4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8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Max </a:t>
                      </a:r>
                      <a:r>
                        <a:rPr lang="en-US" sz="1300" b="1" dirty="0" err="1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vNICs</a:t>
                      </a:r>
                      <a:endParaRPr lang="en-US" sz="13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4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4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4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4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4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Storage capacity </a:t>
                      </a:r>
                    </a:p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(Min/Max)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50 GB / 1 TB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50 GB / 1 TB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50 GB / 2 TB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50 GB / 4 TB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50 GB / 8 TB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Memory required</a:t>
                      </a:r>
                    </a:p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(Min/Max)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1 GB / 2 GB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1 GB / 2 GB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1 GB / 4 GB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1 GB / 8 GB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1 GB / 16 GB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56078" y="6059841"/>
            <a:ext cx="3048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Based on 100KB message size, no queuing</a:t>
            </a:r>
          </a:p>
        </p:txBody>
      </p:sp>
    </p:spTree>
    <p:extLst>
      <p:ext uri="{BB962C8B-B14F-4D97-AF65-F5344CB8AC3E}">
        <p14:creationId xmlns:p14="http://schemas.microsoft.com/office/powerpoint/2010/main" val="2145252224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invGray">
          <a:xfrm>
            <a:off x="853440" y="2806868"/>
            <a:ext cx="8290560" cy="846744"/>
          </a:xfrm>
          <a:prstGeom prst="rect">
            <a:avLst/>
          </a:prstGeom>
          <a:solidFill>
            <a:srgbClr val="3C3C3C"/>
          </a:solidFill>
          <a:ln w="28575">
            <a:noFill/>
            <a:round/>
            <a:headEnd/>
            <a:tailEnd/>
          </a:ln>
          <a:extLst/>
        </p:spPr>
        <p:txBody>
          <a:bodyPr wrap="square" rtlCol="0" anchor="ctr"/>
          <a:lstStyle/>
          <a:p>
            <a:pPr marL="914400" lvl="4" defTabSz="342879"/>
            <a:endParaRPr lang="en-US" sz="2000" b="1" dirty="0">
              <a:solidFill>
                <a:schemeClr val="bg1"/>
              </a:solidFill>
              <a:cs typeface="Arial Narrow"/>
            </a:endParaRPr>
          </a:p>
        </p:txBody>
      </p:sp>
      <p:sp>
        <p:nvSpPr>
          <p:cNvPr id="7" name="Rectangle 6"/>
          <p:cNvSpPr/>
          <p:nvPr/>
        </p:nvSpPr>
        <p:spPr bwMode="invGray">
          <a:xfrm>
            <a:off x="0" y="2806868"/>
            <a:ext cx="828842" cy="846744"/>
          </a:xfrm>
          <a:prstGeom prst="rect">
            <a:avLst/>
          </a:prstGeom>
          <a:solidFill>
            <a:srgbClr val="324040"/>
          </a:solidFill>
          <a:ln w="28575">
            <a:noFill/>
            <a:round/>
            <a:headEnd/>
            <a:tailEnd/>
          </a:ln>
          <a:extLst/>
        </p:spPr>
        <p:txBody>
          <a:bodyPr wrap="square" rtlCol="0" anchor="ctr"/>
          <a:lstStyle/>
          <a:p>
            <a:pPr marL="914400" lvl="4" defTabSz="342879"/>
            <a:endParaRPr lang="en-US" sz="2000" b="1" dirty="0">
              <a:solidFill>
                <a:schemeClr val="bg1"/>
              </a:solidFill>
              <a:cs typeface="Arial Narrow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2309797" y="2681146"/>
            <a:ext cx="5125446" cy="1098425"/>
          </a:xfrm>
        </p:spPr>
        <p:txBody>
          <a:bodyPr anchor="ctr"/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FFFFFF"/>
                </a:solidFill>
              </a:rPr>
              <a:t>FortiWeb</a:t>
            </a:r>
            <a:endParaRPr lang="en-US" sz="3600" b="1" dirty="0">
              <a:solidFill>
                <a:srgbClr val="FFFFFF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72" y="2863185"/>
            <a:ext cx="735265" cy="735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69282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41921328"/>
              </p:ext>
            </p:extLst>
          </p:nvPr>
        </p:nvGraphicFramePr>
        <p:xfrm>
          <a:off x="481263" y="2196540"/>
          <a:ext cx="3650536" cy="28551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Application Firewall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Aids in PCI DSS 6.6 compliance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Protection against OWASP Top 10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layer </a:t>
                      </a:r>
                      <a:r>
                        <a:rPr kumimoji="0" lang="en-US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DDoS</a:t>
                      </a: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protection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Auto Learn security profiles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Geo IP data analysis and security</a:t>
                      </a:r>
                      <a:endParaRPr kumimoji="0" lang="en-US" sz="14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Vulnerability Scanner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Scans, analyzes and detects web application vulnerabilities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Delivery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Assures availability and accelerates performance of critical web applications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Introducing FortiWeb</a:t>
            </a:r>
          </a:p>
        </p:txBody>
      </p:sp>
      <p:pic>
        <p:nvPicPr>
          <p:cNvPr id="8" name="Picture 7" descr="ICSA_Labs_WebAppFirewall_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3677" y="5538632"/>
            <a:ext cx="1300992" cy="524011"/>
          </a:xfrm>
          <a:prstGeom prst="rect">
            <a:avLst/>
          </a:prstGeom>
        </p:spPr>
      </p:pic>
      <p:pic>
        <p:nvPicPr>
          <p:cNvPr id="9" name="Picture 8" descr="Cloud-Teal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44929" y="2252909"/>
            <a:ext cx="2362867" cy="1588594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10" name="Picture 11" descr="WebAppServer_Lt_vF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08863" y="2413000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Straight Connector 26"/>
          <p:cNvCxnSpPr>
            <a:cxnSpLocks noChangeShapeType="1"/>
          </p:cNvCxnSpPr>
          <p:nvPr/>
        </p:nvCxnSpPr>
        <p:spPr bwMode="auto">
          <a:xfrm>
            <a:off x="7280275" y="2743200"/>
            <a:ext cx="1025525" cy="609600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pic>
        <p:nvPicPr>
          <p:cNvPr id="12" name="Picture 29" descr="WebAppServer_Lt_vF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6500" y="2495550"/>
            <a:ext cx="315913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0" descr="WebAppServer_Lt_vF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02550" y="2595563"/>
            <a:ext cx="3175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1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91475" y="2749550"/>
            <a:ext cx="319088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2" descr="WebAppServer_Lt_vF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39113" y="2841625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51" descr="Router_Lt_vF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970713" y="3048000"/>
            <a:ext cx="7254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9" descr="Internet_Rt_vF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02455" y="4132517"/>
            <a:ext cx="885825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Line 113"/>
          <p:cNvSpPr>
            <a:spLocks noChangeShapeType="1"/>
          </p:cNvSpPr>
          <p:nvPr/>
        </p:nvSpPr>
        <p:spPr bwMode="auto">
          <a:xfrm flipV="1">
            <a:off x="5709624" y="3932904"/>
            <a:ext cx="595312" cy="353126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wrap="square" anchor="ctr">
            <a:spAutoFit/>
          </a:bodyPr>
          <a:lstStyle/>
          <a:p>
            <a:endParaRPr lang="en-US"/>
          </a:p>
        </p:txBody>
      </p:sp>
      <p:sp>
        <p:nvSpPr>
          <p:cNvPr id="19" name="Line 113"/>
          <p:cNvSpPr>
            <a:spLocks noChangeShapeType="1"/>
          </p:cNvSpPr>
          <p:nvPr/>
        </p:nvSpPr>
        <p:spPr bwMode="auto">
          <a:xfrm flipV="1">
            <a:off x="6738282" y="3459685"/>
            <a:ext cx="381000" cy="2286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0" name="Line 113"/>
          <p:cNvSpPr>
            <a:spLocks noChangeShapeType="1"/>
          </p:cNvSpPr>
          <p:nvPr/>
        </p:nvSpPr>
        <p:spPr bwMode="auto">
          <a:xfrm flipV="1">
            <a:off x="7676536" y="3057832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  <a:scene3d>
            <a:camera prst="orthographicFront">
              <a:rot lat="900000" lon="0" rev="300000"/>
            </a:camera>
            <a:lightRig rig="threePt" dir="t"/>
          </a:scene3d>
        </p:spPr>
        <p:txBody>
          <a:bodyPr anchor="ctr"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21" name="Line 113"/>
          <p:cNvSpPr>
            <a:spLocks noChangeShapeType="1"/>
          </p:cNvSpPr>
          <p:nvPr/>
        </p:nvSpPr>
        <p:spPr bwMode="auto">
          <a:xfrm flipV="1">
            <a:off x="7420896" y="2915264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pic>
        <p:nvPicPr>
          <p:cNvPr id="22" name="Picture 21" descr="FortiWeb_Icon_1U_Lt-s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6876" y="3518719"/>
            <a:ext cx="981875" cy="609600"/>
          </a:xfrm>
          <a:prstGeom prst="rect">
            <a:avLst/>
          </a:prstGeom>
        </p:spPr>
      </p:pic>
      <p:sp>
        <p:nvSpPr>
          <p:cNvPr id="23" name="TextBox 62"/>
          <p:cNvSpPr txBox="1">
            <a:spLocks noChangeArrowheads="1"/>
          </p:cNvSpPr>
          <p:nvPr/>
        </p:nvSpPr>
        <p:spPr bwMode="auto">
          <a:xfrm>
            <a:off x="6716289" y="4113933"/>
            <a:ext cx="849035" cy="276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rgbClr val="444F51"/>
                </a:solidFill>
                <a:latin typeface="Helvetica" charset="0"/>
              </a:rPr>
              <a:t>FortiWeb</a:t>
            </a:r>
          </a:p>
        </p:txBody>
      </p:sp>
      <p:sp>
        <p:nvSpPr>
          <p:cNvPr id="24" name="TextBox 67"/>
          <p:cNvSpPr txBox="1">
            <a:spLocks noChangeArrowheads="1"/>
          </p:cNvSpPr>
          <p:nvPr/>
        </p:nvSpPr>
        <p:spPr bwMode="auto">
          <a:xfrm>
            <a:off x="5415916" y="2689983"/>
            <a:ext cx="110207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rgbClr val="36424A"/>
                </a:solidFill>
                <a:latin typeface="Helvetica" charset="0"/>
              </a:rPr>
              <a:t>Web Application</a:t>
            </a:r>
          </a:p>
          <a:p>
            <a:pPr algn="ctr"/>
            <a:r>
              <a:rPr lang="en-US" sz="1000" dirty="0">
                <a:solidFill>
                  <a:srgbClr val="36424A"/>
                </a:solidFill>
                <a:latin typeface="Helvetica" charset="0"/>
              </a:rPr>
              <a:t>Servers</a:t>
            </a:r>
          </a:p>
        </p:txBody>
      </p:sp>
      <p:cxnSp>
        <p:nvCxnSpPr>
          <p:cNvPr id="25" name="Curved Connector 24"/>
          <p:cNvCxnSpPr/>
          <p:nvPr/>
        </p:nvCxnSpPr>
        <p:spPr bwMode="auto">
          <a:xfrm rot="5400000" flipH="1" flipV="1">
            <a:off x="5266439" y="4367528"/>
            <a:ext cx="1093029" cy="712101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6" name="Picture 25" descr="BadGuy_Icon_Rt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7955" y="5516664"/>
            <a:ext cx="489000" cy="550675"/>
          </a:xfrm>
          <a:prstGeom prst="rect">
            <a:avLst/>
          </a:prstGeom>
        </p:spPr>
      </p:pic>
      <p:pic>
        <p:nvPicPr>
          <p:cNvPr id="27" name="Picture 26" descr="Laptop-Wireless_Lt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4881" y="5126572"/>
            <a:ext cx="673047" cy="522255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28" name="Explosion 1 27"/>
          <p:cNvSpPr/>
          <p:nvPr/>
        </p:nvSpPr>
        <p:spPr>
          <a:xfrm>
            <a:off x="6169004" y="3882805"/>
            <a:ext cx="407988" cy="403225"/>
          </a:xfrm>
          <a:prstGeom prst="irregularSeal1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dirty="0"/>
          </a:p>
        </p:txBody>
      </p:sp>
      <p:pic>
        <p:nvPicPr>
          <p:cNvPr id="29" name="Picture 28" descr="User-Green-Male_Rt-s.png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9407" y="3573985"/>
            <a:ext cx="429409" cy="471962"/>
          </a:xfrm>
          <a:prstGeom prst="rect">
            <a:avLst/>
          </a:prstGeom>
        </p:spPr>
      </p:pic>
      <p:pic>
        <p:nvPicPr>
          <p:cNvPr id="30" name="Picture 29" descr="User-Silver-Male_Rt-s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8816" y="3436806"/>
            <a:ext cx="433277" cy="475830"/>
          </a:xfrm>
          <a:prstGeom prst="rect">
            <a:avLst/>
          </a:prstGeom>
        </p:spPr>
      </p:pic>
      <p:pic>
        <p:nvPicPr>
          <p:cNvPr id="31" name="Picture 30" descr="User-Exec-Male_Rt-s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7366" y="3090417"/>
            <a:ext cx="429408" cy="483568"/>
          </a:xfrm>
          <a:prstGeom prst="rect">
            <a:avLst/>
          </a:prstGeom>
        </p:spPr>
      </p:pic>
      <p:cxnSp>
        <p:nvCxnSpPr>
          <p:cNvPr id="33" name="Curved Connector 32"/>
          <p:cNvCxnSpPr>
            <a:stCxn id="30" idx="2"/>
          </p:cNvCxnSpPr>
          <p:nvPr/>
        </p:nvCxnSpPr>
        <p:spPr bwMode="auto">
          <a:xfrm rot="5400000" flipH="1" flipV="1">
            <a:off x="5500194" y="3107895"/>
            <a:ext cx="1" cy="1609481"/>
          </a:xfrm>
          <a:prstGeom prst="curvedConnector4">
            <a:avLst>
              <a:gd name="adj1" fmla="val -22860000000"/>
              <a:gd name="adj2" fmla="val 5673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sp>
        <p:nvSpPr>
          <p:cNvPr id="35" name="TextBox 67"/>
          <p:cNvSpPr txBox="1">
            <a:spLocks noChangeArrowheads="1"/>
          </p:cNvSpPr>
          <p:nvPr/>
        </p:nvSpPr>
        <p:spPr bwMode="auto">
          <a:xfrm>
            <a:off x="5795780" y="4815904"/>
            <a:ext cx="143319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i="1" dirty="0" smtClean="0">
                <a:solidFill>
                  <a:srgbClr val="FF0000"/>
                </a:solidFill>
                <a:latin typeface="Helvetica" charset="0"/>
              </a:rPr>
              <a:t>SQL Injection, XSS…</a:t>
            </a:r>
          </a:p>
        </p:txBody>
      </p:sp>
      <p:pic>
        <p:nvPicPr>
          <p:cNvPr id="37" name="Picture 36" descr="Fortinet_Grid-Icon_PMS485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2183" y="4185064"/>
            <a:ext cx="213020" cy="151969"/>
          </a:xfrm>
          <a:prstGeom prst="rect">
            <a:avLst/>
          </a:prstGeom>
        </p:spPr>
      </p:pic>
      <p:sp>
        <p:nvSpPr>
          <p:cNvPr id="34" name="Rectangle 33"/>
          <p:cNvSpPr/>
          <p:nvPr/>
        </p:nvSpPr>
        <p:spPr bwMode="invGray">
          <a:xfrm>
            <a:off x="448252" y="1133142"/>
            <a:ext cx="8281328" cy="846744"/>
          </a:xfrm>
          <a:prstGeom prst="rect">
            <a:avLst/>
          </a:prstGeom>
          <a:solidFill>
            <a:srgbClr val="324040"/>
          </a:solidFill>
          <a:ln w="28575">
            <a:noFill/>
            <a:round/>
            <a:headEnd/>
            <a:tailEnd/>
          </a:ln>
          <a:extLst/>
        </p:spPr>
        <p:txBody>
          <a:bodyPr wrap="square" rtlCol="0" anchor="ctr"/>
          <a:lstStyle/>
          <a:p>
            <a:pPr marL="914400" lvl="4" defTabSz="342879"/>
            <a:r>
              <a:rPr lang="en-US" sz="2000" b="1" dirty="0">
                <a:solidFill>
                  <a:schemeClr val="bg1"/>
                </a:solidFill>
                <a:cs typeface="Arial Narrow"/>
              </a:rPr>
              <a:t>Web application firewall to protect, balance, and accelerate web applications.</a:t>
            </a:r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103" y="1205500"/>
            <a:ext cx="735265" cy="735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46242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FortiWeb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5694389"/>
              </p:ext>
            </p:extLst>
          </p:nvPr>
        </p:nvGraphicFramePr>
        <p:xfrm>
          <a:off x="252001" y="1260000"/>
          <a:ext cx="8639999" cy="3095606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1636664"/>
                <a:gridCol w="1400667"/>
                <a:gridCol w="1400667"/>
                <a:gridCol w="1400667"/>
                <a:gridCol w="1400667"/>
                <a:gridCol w="1400667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FortiWeb</a:t>
                      </a: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FWB-400C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FWB-1000D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FWB-3000D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FWB-3000D</a:t>
                      </a: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cs typeface="Arial"/>
                        </a:rPr>
                        <a:t> </a:t>
                      </a:r>
                      <a:r>
                        <a:rPr kumimoji="0" lang="en-US" sz="13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cs typeface="Arial"/>
                        </a:rPr>
                        <a:t>Fsx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FWB-4000D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Throughput</a:t>
                      </a:r>
                      <a:endParaRPr lang="en-US" sz="13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300" dirty="0" smtClean="0">
                          <a:latin typeface="Arial"/>
                          <a:cs typeface="Arial"/>
                        </a:rPr>
                        <a:t>100 Mbps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300" dirty="0" smtClean="0">
                          <a:latin typeface="Arial"/>
                          <a:cs typeface="Arial"/>
                        </a:rPr>
                        <a:t>500 Mbps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1.5 Gbps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1.5 Gbps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4 Gbps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Latency</a:t>
                      </a:r>
                      <a:endParaRPr lang="en-US" sz="13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Sub-</a:t>
                      </a:r>
                      <a:r>
                        <a:rPr lang="en-US" sz="1300" dirty="0" err="1" smtClean="0">
                          <a:latin typeface="Arial"/>
                          <a:cs typeface="Arial"/>
                        </a:rPr>
                        <a:t>ms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Sub-</a:t>
                      </a:r>
                      <a:r>
                        <a:rPr lang="en-US" sz="1300" dirty="0" err="1" smtClean="0">
                          <a:latin typeface="Arial"/>
                          <a:cs typeface="Arial"/>
                        </a:rPr>
                        <a:t>ms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Sub-</a:t>
                      </a:r>
                      <a:r>
                        <a:rPr lang="en-US" sz="1300" dirty="0" err="1" smtClean="0">
                          <a:latin typeface="Arial"/>
                          <a:cs typeface="Arial"/>
                        </a:rPr>
                        <a:t>ms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Sub-</a:t>
                      </a:r>
                      <a:r>
                        <a:rPr lang="en-US" sz="1300" dirty="0" err="1" smtClean="0">
                          <a:latin typeface="Arial"/>
                          <a:cs typeface="Arial"/>
                        </a:rPr>
                        <a:t>ms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Sub-</a:t>
                      </a:r>
                      <a:r>
                        <a:rPr lang="en-US" sz="1300" dirty="0" err="1" smtClean="0">
                          <a:latin typeface="Arial"/>
                          <a:cs typeface="Arial"/>
                        </a:rPr>
                        <a:t>ms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</a:tr>
              <a:tr h="308682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GE RJ45 ports</a:t>
                      </a:r>
                      <a:endParaRPr lang="en-US" sz="13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4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2 + 4 Bypass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6 + 2 Bypass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6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6 + 2 Bypass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GE</a:t>
                      </a:r>
                      <a:r>
                        <a:rPr lang="en-US" sz="1300" b="1" baseline="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SX </a:t>
                      </a:r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ports</a:t>
                      </a:r>
                      <a:endParaRPr lang="en-US" sz="13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-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2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2 (FWB-3000C-FSX)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-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2 Bypass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10GE SFP+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-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-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300" dirty="0" smtClean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2 Bypass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2 Bypass</a:t>
                      </a: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Storage capacity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1x 1 </a:t>
                      </a: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TB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1x 1 TB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2x 2 TB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2x 2 TB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2x 2 TB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Form Factor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Rack mount, 1RU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Rack</a:t>
                      </a: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 Mount, 2RU 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Rack</a:t>
                      </a: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 Mount, 2RU </a:t>
                      </a:r>
                      <a:endParaRPr lang="en-US" sz="1300" dirty="0" smtClean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Rack</a:t>
                      </a: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 Mount, 2RU </a:t>
                      </a:r>
                      <a:endParaRPr lang="en-US" sz="1300" dirty="0" smtClean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Rack</a:t>
                      </a: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 Mount, 2RU </a:t>
                      </a:r>
                      <a:endParaRPr lang="en-US" sz="1300" dirty="0" smtClean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4493682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FortiWeb-VM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7597401"/>
              </p:ext>
            </p:extLst>
          </p:nvPr>
        </p:nvGraphicFramePr>
        <p:xfrm>
          <a:off x="252000" y="1260000"/>
          <a:ext cx="8640000" cy="2101124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21918"/>
                <a:gridCol w="2072694"/>
                <a:gridCol w="2072694"/>
                <a:gridCol w="2072694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FortiWeb</a:t>
                      </a: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FWB-VM02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FWB-VM04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FWB-VM08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Throughput</a:t>
                      </a:r>
                      <a:endParaRPr lang="en-US" sz="13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300" dirty="0" smtClean="0">
                          <a:latin typeface="Arial"/>
                          <a:cs typeface="Arial"/>
                        </a:rPr>
                        <a:t>100 Mbps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300" dirty="0" smtClean="0">
                          <a:latin typeface="Arial"/>
                          <a:cs typeface="Arial"/>
                        </a:rPr>
                        <a:t>500 Mbps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1 Gbps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Max HTTP transactions / Sec</a:t>
                      </a:r>
                      <a:endParaRPr lang="en-US" sz="13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8,000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24,000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36,000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Max </a:t>
                      </a:r>
                      <a:r>
                        <a:rPr lang="en-US" sz="1300" b="1" dirty="0" err="1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vCPU</a:t>
                      </a:r>
                      <a:r>
                        <a:rPr lang="en-US" sz="1300" b="1" baseline="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Supported</a:t>
                      </a:r>
                      <a:endParaRPr lang="en-US" sz="13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2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4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8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Memory required</a:t>
                      </a:r>
                      <a:r>
                        <a:rPr lang="en-US" sz="1300" b="1" baseline="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(Min)</a:t>
                      </a:r>
                      <a:endParaRPr lang="en-US" sz="13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1 GB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Storage capacity (Min)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40 GB</a:t>
                      </a: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0882542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invGray">
          <a:xfrm>
            <a:off x="853440" y="2806868"/>
            <a:ext cx="8290560" cy="846744"/>
          </a:xfrm>
          <a:prstGeom prst="rect">
            <a:avLst/>
          </a:prstGeom>
          <a:solidFill>
            <a:srgbClr val="3C3C3C"/>
          </a:solidFill>
          <a:ln w="28575">
            <a:noFill/>
            <a:round/>
            <a:headEnd/>
            <a:tailEnd/>
          </a:ln>
          <a:extLst/>
        </p:spPr>
        <p:txBody>
          <a:bodyPr wrap="square" rtlCol="0" anchor="ctr"/>
          <a:lstStyle/>
          <a:p>
            <a:pPr marL="914400" lvl="4" defTabSz="342879"/>
            <a:endParaRPr lang="en-US" sz="2000" b="1" dirty="0">
              <a:solidFill>
                <a:schemeClr val="bg1"/>
              </a:solidFill>
              <a:cs typeface="Arial Narrow"/>
            </a:endParaRPr>
          </a:p>
        </p:txBody>
      </p:sp>
      <p:sp>
        <p:nvSpPr>
          <p:cNvPr id="7" name="Rectangle 6"/>
          <p:cNvSpPr/>
          <p:nvPr/>
        </p:nvSpPr>
        <p:spPr bwMode="invGray">
          <a:xfrm>
            <a:off x="0" y="2806868"/>
            <a:ext cx="828842" cy="846744"/>
          </a:xfrm>
          <a:prstGeom prst="rect">
            <a:avLst/>
          </a:prstGeom>
          <a:solidFill>
            <a:srgbClr val="324040"/>
          </a:solidFill>
          <a:ln w="28575">
            <a:noFill/>
            <a:round/>
            <a:headEnd/>
            <a:tailEnd/>
          </a:ln>
          <a:extLst/>
        </p:spPr>
        <p:txBody>
          <a:bodyPr wrap="square" rtlCol="0" anchor="ctr"/>
          <a:lstStyle/>
          <a:p>
            <a:pPr marL="914400" lvl="4" defTabSz="342879"/>
            <a:endParaRPr lang="en-US" sz="2000" b="1" dirty="0">
              <a:solidFill>
                <a:schemeClr val="bg1"/>
              </a:solidFill>
              <a:cs typeface="Arial Narrow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2309797" y="2681146"/>
            <a:ext cx="5125446" cy="1098425"/>
          </a:xfrm>
        </p:spPr>
        <p:txBody>
          <a:bodyPr anchor="ctr"/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FFFFFF"/>
                </a:solidFill>
              </a:rPr>
              <a:t>FortiDB</a:t>
            </a:r>
            <a:endParaRPr lang="en-US" sz="3600" b="1" dirty="0">
              <a:solidFill>
                <a:srgbClr val="FFFFFF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40" y="2879232"/>
            <a:ext cx="729142" cy="729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8314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 descr="Cloud-Oran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2448" y="3311203"/>
            <a:ext cx="2198114" cy="1477828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8621158"/>
              </p:ext>
            </p:extLst>
          </p:nvPr>
        </p:nvGraphicFramePr>
        <p:xfrm>
          <a:off x="467894" y="2206630"/>
          <a:ext cx="3650536" cy="3269554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Database Activity Monitoring (DAM)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altLang="zh-CN" sz="1200" b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宋体" pitchFamily="2" charset="-122"/>
                        </a:rPr>
                        <a:t>Real-time monitoring of key users and critical transactions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User Activity Base lining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Block database attacks</a:t>
                      </a:r>
                      <a:r>
                        <a:rPr lang="en-US" sz="1200" kern="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 in real time</a:t>
                      </a:r>
                      <a:endParaRPr lang="en-US" sz="1200" kern="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cs typeface="HelveticaNeue Condensed"/>
                      </a:endParaRP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Vulnerability Assessment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Sensitive data discovery in databases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Vulnerability scanning with remediation advice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Policy Driven Controls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Automated process of establishing IT controls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Database Audit and Compliance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 compliance and forensics analysis purpose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Introducing FortiDB</a:t>
            </a:r>
          </a:p>
        </p:txBody>
      </p:sp>
      <p:sp>
        <p:nvSpPr>
          <p:cNvPr id="8" name="TextBox 67"/>
          <p:cNvSpPr txBox="1">
            <a:spLocks noChangeArrowheads="1"/>
          </p:cNvSpPr>
          <p:nvPr/>
        </p:nvSpPr>
        <p:spPr bwMode="auto">
          <a:xfrm>
            <a:off x="7697062" y="4754923"/>
            <a:ext cx="121108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dirty="0" smtClean="0">
                <a:solidFill>
                  <a:srgbClr val="36424A"/>
                </a:solidFill>
                <a:latin typeface="Helvetica" charset="0"/>
              </a:rPr>
              <a:t>Database Servers</a:t>
            </a:r>
            <a:endParaRPr lang="en-US" sz="1000" dirty="0">
              <a:solidFill>
                <a:srgbClr val="36424A"/>
              </a:solidFill>
              <a:latin typeface="Helvetica" charset="0"/>
            </a:endParaRPr>
          </a:p>
        </p:txBody>
      </p:sp>
      <p:cxnSp>
        <p:nvCxnSpPr>
          <p:cNvPr id="10" name="Straight Connector 26"/>
          <p:cNvCxnSpPr>
            <a:cxnSpLocks noChangeShapeType="1"/>
          </p:cNvCxnSpPr>
          <p:nvPr/>
        </p:nvCxnSpPr>
        <p:spPr bwMode="auto">
          <a:xfrm>
            <a:off x="7054264" y="3794157"/>
            <a:ext cx="1025525" cy="609600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cxnSp>
        <p:nvCxnSpPr>
          <p:cNvPr id="11" name="Straight Connector 35"/>
          <p:cNvCxnSpPr>
            <a:cxnSpLocks noChangeShapeType="1"/>
          </p:cNvCxnSpPr>
          <p:nvPr/>
        </p:nvCxnSpPr>
        <p:spPr bwMode="auto">
          <a:xfrm flipV="1">
            <a:off x="6893927" y="4065620"/>
            <a:ext cx="652462" cy="338137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cxnSp>
        <p:nvCxnSpPr>
          <p:cNvPr id="12" name="Straight Connector 40"/>
          <p:cNvCxnSpPr>
            <a:cxnSpLocks noChangeShapeType="1"/>
          </p:cNvCxnSpPr>
          <p:nvPr/>
        </p:nvCxnSpPr>
        <p:spPr bwMode="auto">
          <a:xfrm flipV="1">
            <a:off x="5154027" y="4481545"/>
            <a:ext cx="1714500" cy="936625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pic>
        <p:nvPicPr>
          <p:cNvPr id="13" name="Picture 51" descr="Router_Lt_vF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44702" y="4098957"/>
            <a:ext cx="7254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9" descr="Internet_Rt_vF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17452" y="5124482"/>
            <a:ext cx="885825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Line 113"/>
          <p:cNvSpPr>
            <a:spLocks noChangeShapeType="1"/>
          </p:cNvSpPr>
          <p:nvPr/>
        </p:nvSpPr>
        <p:spPr bwMode="auto">
          <a:xfrm flipH="1" flipV="1">
            <a:off x="6174789" y="3641757"/>
            <a:ext cx="762000" cy="533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6" name="Line 113"/>
          <p:cNvSpPr>
            <a:spLocks noChangeShapeType="1"/>
          </p:cNvSpPr>
          <p:nvPr/>
        </p:nvSpPr>
        <p:spPr bwMode="auto">
          <a:xfrm flipV="1">
            <a:off x="7165389" y="3946557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7" name="Line 113"/>
          <p:cNvSpPr>
            <a:spLocks noChangeShapeType="1"/>
          </p:cNvSpPr>
          <p:nvPr/>
        </p:nvSpPr>
        <p:spPr bwMode="auto">
          <a:xfrm flipV="1">
            <a:off x="5488989" y="4556157"/>
            <a:ext cx="1447800" cy="8382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8" name="Line 75"/>
          <p:cNvSpPr>
            <a:spLocks noChangeShapeType="1"/>
          </p:cNvSpPr>
          <p:nvPr/>
        </p:nvSpPr>
        <p:spPr bwMode="auto">
          <a:xfrm flipH="1" flipV="1">
            <a:off x="6098589" y="3717957"/>
            <a:ext cx="762000" cy="533400"/>
          </a:xfrm>
          <a:prstGeom prst="line">
            <a:avLst/>
          </a:prstGeom>
          <a:noFill/>
          <a:ln w="25400">
            <a:solidFill>
              <a:srgbClr val="5182CB"/>
            </a:solidFill>
            <a:prstDash val="sysDot"/>
            <a:round/>
            <a:headEnd/>
            <a:tailEnd/>
          </a:ln>
        </p:spPr>
        <p:txBody>
          <a:bodyPr>
            <a:spAutoFit/>
          </a:bodyPr>
          <a:lstStyle/>
          <a:p>
            <a:endParaRPr lang="en-US" dirty="0"/>
          </a:p>
        </p:txBody>
      </p:sp>
      <p:sp>
        <p:nvSpPr>
          <p:cNvPr id="19" name="TextBox 62"/>
          <p:cNvSpPr txBox="1">
            <a:spLocks noChangeArrowheads="1"/>
          </p:cNvSpPr>
          <p:nvPr/>
        </p:nvSpPr>
        <p:spPr bwMode="auto">
          <a:xfrm>
            <a:off x="6075335" y="2825080"/>
            <a:ext cx="74892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444F51"/>
                </a:solidFill>
                <a:latin typeface="+mn-lt"/>
                <a:cs typeface="Helvetica" pitchFamily="34" charset="0"/>
              </a:rPr>
              <a:t>FortiDB</a:t>
            </a:r>
            <a:br>
              <a:rPr lang="en-US" sz="1200" b="1" dirty="0" smtClean="0">
                <a:solidFill>
                  <a:srgbClr val="444F51"/>
                </a:solidFill>
                <a:latin typeface="+mn-lt"/>
                <a:cs typeface="Helvetica" pitchFamily="34" charset="0"/>
              </a:rPr>
            </a:br>
            <a:endParaRPr lang="en-US" sz="800" b="1" dirty="0">
              <a:solidFill>
                <a:srgbClr val="444F51"/>
              </a:solidFill>
              <a:latin typeface="+mn-lt"/>
              <a:cs typeface="Helvetica" pitchFamily="34" charset="0"/>
            </a:endParaRPr>
          </a:p>
        </p:txBody>
      </p:sp>
      <p:pic>
        <p:nvPicPr>
          <p:cNvPr id="20" name="Picture 19" descr="FortiDB_Icon_1U_Lt-s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4189" y="3032157"/>
            <a:ext cx="1104900" cy="694509"/>
          </a:xfrm>
          <a:prstGeom prst="rect">
            <a:avLst/>
          </a:prstGeom>
        </p:spPr>
      </p:pic>
      <p:pic>
        <p:nvPicPr>
          <p:cNvPr id="21" name="Picture 20" descr="Database_Lt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1589" y="33369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2" name="Picture 21" descr="Database_Lt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0189" y="34893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3" name="Picture 22" descr="Database_Lt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8789" y="36417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4" name="Picture 23" descr="Database_Lt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7389" y="37941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5" name="Picture 24" descr="FortiDB_Icon_F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5389" y="3717957"/>
            <a:ext cx="228600" cy="201011"/>
          </a:xfrm>
          <a:prstGeom prst="rect">
            <a:avLst/>
          </a:prstGeom>
        </p:spPr>
      </p:pic>
      <p:pic>
        <p:nvPicPr>
          <p:cNvPr id="26" name="Picture 25" descr="FortiDB_Icon_F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3989" y="3870357"/>
            <a:ext cx="228600" cy="201011"/>
          </a:xfrm>
          <a:prstGeom prst="rect">
            <a:avLst/>
          </a:prstGeom>
        </p:spPr>
      </p:pic>
      <p:pic>
        <p:nvPicPr>
          <p:cNvPr id="27" name="Picture 26" descr="FortiDB_Icon_F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2589" y="4022757"/>
            <a:ext cx="228600" cy="201011"/>
          </a:xfrm>
          <a:prstGeom prst="rect">
            <a:avLst/>
          </a:prstGeom>
        </p:spPr>
      </p:pic>
      <p:pic>
        <p:nvPicPr>
          <p:cNvPr id="28" name="Picture 27" descr="FortiDB_Icon_F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1189" y="4175157"/>
            <a:ext cx="228600" cy="201011"/>
          </a:xfrm>
          <a:prstGeom prst="rect">
            <a:avLst/>
          </a:prstGeom>
        </p:spPr>
      </p:pic>
      <p:sp>
        <p:nvSpPr>
          <p:cNvPr id="29" name="TextBox 62"/>
          <p:cNvSpPr txBox="1">
            <a:spLocks noChangeArrowheads="1"/>
          </p:cNvSpPr>
          <p:nvPr/>
        </p:nvSpPr>
        <p:spPr bwMode="auto">
          <a:xfrm>
            <a:off x="6317008" y="5193762"/>
            <a:ext cx="17556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444F51"/>
                </a:solidFill>
                <a:latin typeface="Helvetica" charset="0"/>
              </a:rPr>
              <a:t>Deployment options:</a:t>
            </a:r>
            <a:br>
              <a:rPr lang="en-US" sz="1200" b="1" dirty="0" smtClean="0">
                <a:solidFill>
                  <a:srgbClr val="444F51"/>
                </a:solidFill>
                <a:latin typeface="Helvetica" charset="0"/>
              </a:rPr>
            </a:br>
            <a:r>
              <a:rPr lang="en-US" sz="800" b="1" dirty="0" smtClean="0">
                <a:solidFill>
                  <a:srgbClr val="444F51"/>
                </a:solidFill>
                <a:latin typeface="Helvetica" charset="0"/>
              </a:rPr>
              <a:t>Sniffer, Native Audit and Agents</a:t>
            </a:r>
            <a:endParaRPr lang="en-US" sz="800" b="1" dirty="0">
              <a:solidFill>
                <a:srgbClr val="444F51"/>
              </a:solidFill>
              <a:latin typeface="Helvetica" charset="0"/>
            </a:endParaRPr>
          </a:p>
        </p:txBody>
      </p:sp>
      <p:pic>
        <p:nvPicPr>
          <p:cNvPr id="31" name="Picture 30" descr="Fortinet_Grid-Icon_PMS485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7202" y="2882878"/>
            <a:ext cx="213020" cy="151969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 bwMode="invGray">
          <a:xfrm>
            <a:off x="448252" y="1133142"/>
            <a:ext cx="8281328" cy="846744"/>
          </a:xfrm>
          <a:prstGeom prst="rect">
            <a:avLst/>
          </a:prstGeom>
          <a:solidFill>
            <a:srgbClr val="324040"/>
          </a:solidFill>
          <a:ln w="28575">
            <a:noFill/>
            <a:round/>
            <a:headEnd/>
            <a:tailEnd/>
          </a:ln>
          <a:extLst/>
        </p:spPr>
        <p:txBody>
          <a:bodyPr wrap="square" rtlCol="0" anchor="ctr"/>
          <a:lstStyle/>
          <a:p>
            <a:pPr marL="914400" lvl="4" defTabSz="342879"/>
            <a:r>
              <a:rPr lang="en-US" sz="2000" b="1" dirty="0">
                <a:solidFill>
                  <a:schemeClr val="bg1"/>
                </a:solidFill>
                <a:cs typeface="Arial Narrow"/>
              </a:rPr>
              <a:t>Database Activity Monitoring and Vulnerability Assessment solution </a:t>
            </a:r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840" y="1194811"/>
            <a:ext cx="729142" cy="729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37567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FortiDB Series </a:t>
            </a:r>
            <a:endParaRPr lang="en-US" b="0" i="0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4991219"/>
              </p:ext>
            </p:extLst>
          </p:nvPr>
        </p:nvGraphicFramePr>
        <p:xfrm>
          <a:off x="252000" y="1260000"/>
          <a:ext cx="8640000" cy="1945366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160000"/>
                <a:gridCol w="2160000"/>
                <a:gridCol w="2160000"/>
                <a:gridCol w="2160000"/>
              </a:tblGrid>
              <a:tr h="5607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cs typeface="Arial"/>
                        </a:rPr>
                        <a:t>FortiDB 400B</a:t>
                      </a: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cs typeface="Arial"/>
                        </a:rPr>
                        <a:t>FortiDB 1000D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cs typeface="Arial"/>
                        </a:rPr>
                        <a:t>FortiDB 3000D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Arial"/>
                        </a:rPr>
                        <a:t>#Licensed DB Instances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10</a:t>
                      </a:r>
                      <a:endParaRPr kumimoji="0" lang="en-US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30</a:t>
                      </a:r>
                      <a:endParaRPr kumimoji="0" lang="en-US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cs typeface="Arial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90</a:t>
                      </a:r>
                      <a:endParaRPr kumimoji="0" lang="en-US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cs typeface="Arial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5035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cs typeface="Arial"/>
                        </a:rPr>
                        <a:t>DB Supported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chemeClr val="accent4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DB2 UDB V8 (VA only), DB2 UDB V9.x (VA only), DB2 UDB V9.5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MS SQL Server 2000, MS SQL Server 2005, MS SQL Server 2008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Oracle 10 gR1 (VA only), Oracle 10gR2, Oracle 11g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Sybase ASE 12.5 (VA only), Sybase ASE 15.x, MySQL 5.1</a:t>
                      </a:r>
                    </a:p>
                  </a:txBody>
                  <a:tcPr marL="87087" marR="87087" marT="48984" marB="48984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720552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invGray">
          <a:xfrm>
            <a:off x="853440" y="2806868"/>
            <a:ext cx="8290560" cy="846744"/>
          </a:xfrm>
          <a:prstGeom prst="rect">
            <a:avLst/>
          </a:prstGeom>
          <a:solidFill>
            <a:srgbClr val="3C3C3C"/>
          </a:solidFill>
          <a:ln w="28575">
            <a:noFill/>
            <a:round/>
            <a:headEnd/>
            <a:tailEnd/>
          </a:ln>
          <a:extLst/>
        </p:spPr>
        <p:txBody>
          <a:bodyPr wrap="square" rtlCol="0" anchor="ctr"/>
          <a:lstStyle/>
          <a:p>
            <a:pPr marL="914400" lvl="4" defTabSz="342879"/>
            <a:endParaRPr lang="en-US" sz="2000" b="1" dirty="0">
              <a:solidFill>
                <a:schemeClr val="bg1"/>
              </a:solidFill>
              <a:cs typeface="Arial Narrow"/>
            </a:endParaRPr>
          </a:p>
        </p:txBody>
      </p:sp>
      <p:sp>
        <p:nvSpPr>
          <p:cNvPr id="7" name="Rectangle 6"/>
          <p:cNvSpPr/>
          <p:nvPr/>
        </p:nvSpPr>
        <p:spPr bwMode="invGray">
          <a:xfrm>
            <a:off x="0" y="2806868"/>
            <a:ext cx="828842" cy="846744"/>
          </a:xfrm>
          <a:prstGeom prst="rect">
            <a:avLst/>
          </a:prstGeom>
          <a:solidFill>
            <a:srgbClr val="324040"/>
          </a:solidFill>
          <a:ln w="28575">
            <a:noFill/>
            <a:round/>
            <a:headEnd/>
            <a:tailEnd/>
          </a:ln>
          <a:extLst/>
        </p:spPr>
        <p:txBody>
          <a:bodyPr wrap="square" rtlCol="0" anchor="ctr"/>
          <a:lstStyle/>
          <a:p>
            <a:pPr marL="914400" lvl="4" defTabSz="342879"/>
            <a:endParaRPr lang="en-US" sz="2000" b="1" dirty="0">
              <a:solidFill>
                <a:schemeClr val="bg1"/>
              </a:solidFill>
              <a:cs typeface="Arial Narrow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2309797" y="2681146"/>
            <a:ext cx="5125446" cy="1098425"/>
          </a:xfrm>
        </p:spPr>
        <p:txBody>
          <a:bodyPr anchor="ctr"/>
          <a:lstStyle/>
          <a:p>
            <a:pPr marL="0" indent="0" algn="ctr">
              <a:buNone/>
            </a:pPr>
            <a:r>
              <a:rPr lang="en-US" sz="3600" b="1" dirty="0">
                <a:solidFill>
                  <a:srgbClr val="FFFFFF"/>
                </a:solidFill>
              </a:rPr>
              <a:t>FortiADC &amp; </a:t>
            </a:r>
            <a:r>
              <a:rPr lang="en-US" sz="3600" b="1" dirty="0" err="1" smtClean="0">
                <a:solidFill>
                  <a:srgbClr val="FFFFFF"/>
                </a:solidFill>
              </a:rPr>
              <a:t>AscenLink</a:t>
            </a:r>
            <a:endParaRPr lang="en-US" sz="3600" b="1" dirty="0">
              <a:solidFill>
                <a:srgbClr val="FFFFFF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40" y="2863924"/>
            <a:ext cx="729142" cy="729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8314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</a:t>
            </a:r>
            <a:r>
              <a:rPr lang="en-US" b="0" i="0" dirty="0"/>
              <a:t> </a:t>
            </a:r>
            <a:r>
              <a:rPr lang="en-US" b="0" i="0" dirty="0" smtClean="0"/>
              <a:t>20C-ADSL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3694486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20/20/20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effectLst/>
                        </a:rPr>
                        <a:t>IPS Throughput </a:t>
                      </a:r>
                      <a:endParaRPr lang="en-US" sz="1000" b="1" i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20 Mbps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1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chemeClr val="tx1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1" i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12 / 20 Mbps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Concurrent Sessions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effectLst/>
                        </a:rPr>
                        <a:t>Virtual Domains (Default / Max) </a:t>
                      </a:r>
                      <a:endParaRPr lang="en-US" sz="1000" b="1" i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New Sessions/Sec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1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Firewall Policies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effectLst/>
                        </a:rPr>
                        <a:t>Max Number of FortiTokens </a:t>
                      </a:r>
                      <a:endParaRPr lang="en-US" sz="1000" b="1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effectLst/>
                        </a:rPr>
                        <a:t>IPSec VPN Throughput </a:t>
                      </a:r>
                      <a:endParaRPr lang="en-US" sz="1000" b="1" i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1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effectLst/>
                        </a:rPr>
                        <a:t>SSL-VPN Throughput </a:t>
                      </a:r>
                      <a:endParaRPr lang="en-US" sz="10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1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50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</a:t>
            </a:r>
            <a:r>
              <a:rPr lang="en-US" sz="1200" dirty="0"/>
              <a:t>ADSL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GE RJ45 </a:t>
            </a:r>
            <a:r>
              <a:rPr lang="en-US" sz="1200" dirty="0"/>
              <a:t>Switch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2905760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42588" y="2868160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FortiASICS_SOC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2886581"/>
            <a:ext cx="673935" cy="346569"/>
          </a:xfrm>
          <a:prstGeom prst="rect">
            <a:avLst/>
          </a:prstGeom>
          <a:effectLst/>
        </p:spPr>
      </p:pic>
      <p:pic>
        <p:nvPicPr>
          <p:cNvPr id="16" name="Picture 15" descr="dark_port_adsl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9270" y="2917936"/>
            <a:ext cx="571330" cy="31363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5561" y="2365457"/>
            <a:ext cx="3946945" cy="123720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1912" y="1287062"/>
            <a:ext cx="4071567" cy="1031464"/>
          </a:xfrm>
          <a:prstGeom prst="rect">
            <a:avLst/>
          </a:prstGeom>
        </p:spPr>
      </p:pic>
      <p:pic>
        <p:nvPicPr>
          <p:cNvPr id="14" name="Picture 13" descr="dark_usb_console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0813" y="3289865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306265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Picture 123" descr="Cloud-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9625" y="4141157"/>
            <a:ext cx="2024062" cy="1358900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123" name="Picture 122" descr="Cloud-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2915" y="2410477"/>
            <a:ext cx="2024062" cy="1358900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32307781"/>
              </p:ext>
            </p:extLst>
          </p:nvPr>
        </p:nvGraphicFramePr>
        <p:xfrm>
          <a:off x="441158" y="2196540"/>
          <a:ext cx="3650536" cy="34038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Availability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Layer 2/3/4 and 7 load balancing techniques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session persistence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Proxy and transparent modes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Global Server Load Balancing (GSLB) for geographic resilience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Link Load Balancing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Acceleration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TCP Optimization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Memory based content caching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 compression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SSL Offload and acceleration 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Interoperability</a:t>
                      </a:r>
                      <a:endParaRPr kumimoji="0" lang="en-US" sz="1400" b="1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Implementation Guides  for Microsoft Exchange, 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Lync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, SAP etc.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Introducing FortiADC &amp; </a:t>
            </a:r>
            <a:r>
              <a:rPr lang="en-US" b="0" i="0" dirty="0" err="1" smtClean="0"/>
              <a:t>AscenLink</a:t>
            </a:r>
            <a:endParaRPr lang="en-US" b="0" i="0" dirty="0"/>
          </a:p>
        </p:txBody>
      </p:sp>
      <p:pic>
        <p:nvPicPr>
          <p:cNvPr id="8" name="Picture 11" descr="WebAppServer_Lt_vF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8682" y="2632504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0" descr="WebAppServer_Lt_vF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00255" y="3007608"/>
            <a:ext cx="3175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27" descr="User-Green-Male_Rt-s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7117" y="5271560"/>
            <a:ext cx="429409" cy="471962"/>
          </a:xfrm>
          <a:prstGeom prst="rect">
            <a:avLst/>
          </a:prstGeom>
        </p:spPr>
      </p:pic>
      <p:pic>
        <p:nvPicPr>
          <p:cNvPr id="29" name="Picture 28" descr="User-Silver-Male_Rt-s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0745" y="3781570"/>
            <a:ext cx="433277" cy="475830"/>
          </a:xfrm>
          <a:prstGeom prst="rect">
            <a:avLst/>
          </a:prstGeom>
        </p:spPr>
      </p:pic>
      <p:pic>
        <p:nvPicPr>
          <p:cNvPr id="30" name="Picture 29" descr="User-Exec-Male_Rt-s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9191" y="4149165"/>
            <a:ext cx="429408" cy="483568"/>
          </a:xfrm>
          <a:prstGeom prst="rect">
            <a:avLst/>
          </a:prstGeom>
        </p:spPr>
      </p:pic>
      <p:cxnSp>
        <p:nvCxnSpPr>
          <p:cNvPr id="35" name="Curved Connector 36"/>
          <p:cNvCxnSpPr/>
          <p:nvPr/>
        </p:nvCxnSpPr>
        <p:spPr bwMode="auto">
          <a:xfrm flipV="1">
            <a:off x="5283797" y="3860800"/>
            <a:ext cx="1073461" cy="667658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cxnSp>
        <p:nvCxnSpPr>
          <p:cNvPr id="41" name="Curved Connector 40"/>
          <p:cNvCxnSpPr/>
          <p:nvPr/>
        </p:nvCxnSpPr>
        <p:spPr bwMode="auto">
          <a:xfrm flipV="1">
            <a:off x="6756103" y="3335303"/>
            <a:ext cx="901874" cy="42588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4" name="Curved Connector 40"/>
          <p:cNvCxnSpPr/>
          <p:nvPr/>
        </p:nvCxnSpPr>
        <p:spPr bwMode="auto">
          <a:xfrm flipV="1">
            <a:off x="6348509" y="3037860"/>
            <a:ext cx="926926" cy="48851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70" name="Picture 40" descr="User-Exec-Female_Rt-s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46910" y="5636202"/>
            <a:ext cx="400702" cy="45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" name="Picture 36" descr="User-Silver-Female_Rt-s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98" y="4804029"/>
            <a:ext cx="469719" cy="515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" name="Picture 2" descr="clamp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8029" y="4126379"/>
            <a:ext cx="373344" cy="457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" name="Picture 3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5001" y="4314973"/>
            <a:ext cx="404485" cy="363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4" name="TextBox 67"/>
          <p:cNvSpPr txBox="1">
            <a:spLocks noChangeArrowheads="1"/>
          </p:cNvSpPr>
          <p:nvPr/>
        </p:nvSpPr>
        <p:spPr bwMode="auto">
          <a:xfrm>
            <a:off x="7665569" y="3787125"/>
            <a:ext cx="118814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b="1" dirty="0">
                <a:solidFill>
                  <a:srgbClr val="FF0000"/>
                </a:solidFill>
                <a:latin typeface="Helvetica" charset="0"/>
              </a:rPr>
              <a:t>Web Application</a:t>
            </a:r>
          </a:p>
          <a:p>
            <a:pPr algn="ctr"/>
            <a:r>
              <a:rPr lang="en-US" sz="1000" b="1" dirty="0">
                <a:solidFill>
                  <a:srgbClr val="FF0000"/>
                </a:solidFill>
                <a:latin typeface="Helvetica" charset="0"/>
              </a:rPr>
              <a:t>Servers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6003638" y="3301003"/>
            <a:ext cx="1340591" cy="777511"/>
            <a:chOff x="1687924" y="2541688"/>
            <a:chExt cx="1656526" cy="1028459"/>
          </a:xfrm>
        </p:grpSpPr>
        <p:pic>
          <p:nvPicPr>
            <p:cNvPr id="21" name="Picture 20" descr="FortiWeb_Icon_1U_Lt-s.png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87924" y="2541688"/>
              <a:ext cx="1656526" cy="1028459"/>
            </a:xfrm>
            <a:prstGeom prst="rect">
              <a:avLst/>
            </a:prstGeom>
          </p:spPr>
        </p:pic>
        <p:pic>
          <p:nvPicPr>
            <p:cNvPr id="33" name="Picture 32" descr="FortiBalancer_Icon.png"/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86233" y="2620885"/>
              <a:ext cx="882137" cy="648408"/>
            </a:xfrm>
            <a:prstGeom prst="rect">
              <a:avLst/>
            </a:prstGeom>
            <a:scene3d>
              <a:camera prst="isometricBottomDown"/>
              <a:lightRig rig="threePt" dir="t"/>
            </a:scene3d>
          </p:spPr>
        </p:pic>
      </p:grpSp>
      <p:pic>
        <p:nvPicPr>
          <p:cNvPr id="94" name="Picture 11" descr="WebAppServer_Lt_vF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15243" y="4265361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Picture 30" descr="WebAppServer_Lt_vF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46816" y="4640465"/>
            <a:ext cx="3175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6" name="Curved Connector 95"/>
          <p:cNvCxnSpPr/>
          <p:nvPr/>
        </p:nvCxnSpPr>
        <p:spPr bwMode="auto">
          <a:xfrm flipV="1">
            <a:off x="7202664" y="4968160"/>
            <a:ext cx="901874" cy="42588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7" name="Curved Connector 40"/>
          <p:cNvCxnSpPr/>
          <p:nvPr/>
        </p:nvCxnSpPr>
        <p:spPr bwMode="auto">
          <a:xfrm flipV="1">
            <a:off x="6795070" y="4670717"/>
            <a:ext cx="926926" cy="48851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98" name="Group 97"/>
          <p:cNvGrpSpPr/>
          <p:nvPr/>
        </p:nvGrpSpPr>
        <p:grpSpPr>
          <a:xfrm>
            <a:off x="6450199" y="4933860"/>
            <a:ext cx="1340591" cy="777511"/>
            <a:chOff x="1687924" y="2541688"/>
            <a:chExt cx="1656526" cy="1028459"/>
          </a:xfrm>
        </p:grpSpPr>
        <p:pic>
          <p:nvPicPr>
            <p:cNvPr id="99" name="Picture 98" descr="FortiWeb_Icon_1U_Lt-s.png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87924" y="2541688"/>
              <a:ext cx="1656526" cy="1028459"/>
            </a:xfrm>
            <a:prstGeom prst="rect">
              <a:avLst/>
            </a:prstGeom>
          </p:spPr>
        </p:pic>
        <p:pic>
          <p:nvPicPr>
            <p:cNvPr id="100" name="Picture 99" descr="FortiBalancer_Icon.png"/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86233" y="2620885"/>
              <a:ext cx="882137" cy="648408"/>
            </a:xfrm>
            <a:prstGeom prst="rect">
              <a:avLst/>
            </a:prstGeom>
            <a:scene3d>
              <a:camera prst="isometricBottomDown"/>
              <a:lightRig rig="threePt" dir="t"/>
            </a:scene3d>
          </p:spPr>
        </p:pic>
      </p:grpSp>
      <p:cxnSp>
        <p:nvCxnSpPr>
          <p:cNvPr id="102" name="Curved Connector 36"/>
          <p:cNvCxnSpPr/>
          <p:nvPr/>
        </p:nvCxnSpPr>
        <p:spPr bwMode="auto">
          <a:xfrm>
            <a:off x="5436197" y="4680858"/>
            <a:ext cx="1298432" cy="384628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pic>
        <p:nvPicPr>
          <p:cNvPr id="104" name="Picture 59" descr="usa-fla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12531" y="3048681"/>
            <a:ext cx="542925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" name="Picture 66" descr="UK%20Fla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31896" y="5580516"/>
            <a:ext cx="334962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6" name="Curved Connector 36"/>
          <p:cNvCxnSpPr/>
          <p:nvPr/>
        </p:nvCxnSpPr>
        <p:spPr bwMode="auto">
          <a:xfrm>
            <a:off x="4318597" y="4114801"/>
            <a:ext cx="265929" cy="23173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09" name="Curved Connector 36"/>
          <p:cNvCxnSpPr/>
          <p:nvPr/>
        </p:nvCxnSpPr>
        <p:spPr bwMode="auto">
          <a:xfrm>
            <a:off x="3890426" y="4992916"/>
            <a:ext cx="593892" cy="3002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11" name="Curved Connector 36"/>
          <p:cNvCxnSpPr/>
          <p:nvPr/>
        </p:nvCxnSpPr>
        <p:spPr bwMode="auto">
          <a:xfrm>
            <a:off x="4028311" y="4535716"/>
            <a:ext cx="340490" cy="152398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13" name="Curved Connector 36"/>
          <p:cNvCxnSpPr/>
          <p:nvPr/>
        </p:nvCxnSpPr>
        <p:spPr bwMode="auto">
          <a:xfrm flipV="1">
            <a:off x="4369396" y="5173249"/>
            <a:ext cx="315338" cy="284125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17" name="Curved Connector 36"/>
          <p:cNvCxnSpPr>
            <a:endCxn id="16" idx="2"/>
          </p:cNvCxnSpPr>
          <p:nvPr/>
        </p:nvCxnSpPr>
        <p:spPr bwMode="auto">
          <a:xfrm rot="16200000" flipV="1">
            <a:off x="4907347" y="5497859"/>
            <a:ext cx="455628" cy="10962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pic>
        <p:nvPicPr>
          <p:cNvPr id="16" name="Picture 9" descr="Internet_Rt_vF.png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4386701" y="4183693"/>
            <a:ext cx="1485957" cy="1091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" name="Rectangle 42"/>
          <p:cNvSpPr/>
          <p:nvPr/>
        </p:nvSpPr>
        <p:spPr bwMode="invGray">
          <a:xfrm>
            <a:off x="448252" y="1133142"/>
            <a:ext cx="8281328" cy="846744"/>
          </a:xfrm>
          <a:prstGeom prst="rect">
            <a:avLst/>
          </a:prstGeom>
          <a:solidFill>
            <a:srgbClr val="324040"/>
          </a:solidFill>
          <a:ln w="28575">
            <a:noFill/>
            <a:round/>
            <a:headEnd/>
            <a:tailEnd/>
          </a:ln>
          <a:extLst/>
        </p:spPr>
        <p:txBody>
          <a:bodyPr wrap="square" rtlCol="0" anchor="ctr"/>
          <a:lstStyle/>
          <a:p>
            <a:pPr marL="914400" lvl="4" defTabSz="342879"/>
            <a:r>
              <a:rPr lang="en-US" sz="2000" b="1" dirty="0">
                <a:solidFill>
                  <a:schemeClr val="bg1"/>
                </a:solidFill>
                <a:cs typeface="Arial Narrow"/>
              </a:rPr>
              <a:t>Optimize the availability</a:t>
            </a:r>
            <a:r>
              <a:rPr lang="en-US" sz="2000" b="1" dirty="0" smtClean="0">
                <a:solidFill>
                  <a:schemeClr val="bg1"/>
                </a:solidFill>
                <a:cs typeface="Arial Narrow"/>
              </a:rPr>
              <a:t>, </a:t>
            </a:r>
            <a:r>
              <a:rPr lang="en-US" sz="2000" b="1" dirty="0">
                <a:solidFill>
                  <a:schemeClr val="bg1"/>
                </a:solidFill>
                <a:cs typeface="Arial Narrow"/>
              </a:rPr>
              <a:t>performance and scalability of mobile, cloud and enterprise application delivery</a:t>
            </a:r>
          </a:p>
        </p:txBody>
      </p:sp>
      <p:pic>
        <p:nvPicPr>
          <p:cNvPr id="46" name="Picture 45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105" y="1192871"/>
            <a:ext cx="729142" cy="729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5530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FortiADC D-Series</a:t>
            </a:r>
            <a:endParaRPr lang="en-US" b="0" i="0" dirty="0"/>
          </a:p>
        </p:txBody>
      </p:sp>
      <p:sp>
        <p:nvSpPr>
          <p:cNvPr id="3" name="TextBox 2"/>
          <p:cNvSpPr txBox="1"/>
          <p:nvPr/>
        </p:nvSpPr>
        <p:spPr>
          <a:xfrm>
            <a:off x="414202" y="6119947"/>
            <a:ext cx="6400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Also available</a:t>
            </a:r>
            <a:r>
              <a:rPr lang="en-US" sz="1000" dirty="0">
                <a:solidFill>
                  <a:srgbClr val="404040"/>
                </a:solidFill>
                <a:latin typeface="Helvetica 55 Roman"/>
                <a:cs typeface="Helvetica 55 Roman"/>
              </a:rPr>
              <a:t>: </a:t>
            </a:r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FAD-VM01, FAD-VM02, FAD-VM04, FAD-VM08 (powered by FortiADC OS) </a:t>
            </a:r>
          </a:p>
        </p:txBody>
      </p:sp>
      <p:graphicFrame>
        <p:nvGraphicFramePr>
          <p:cNvPr id="6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1098901"/>
              </p:ext>
            </p:extLst>
          </p:nvPr>
        </p:nvGraphicFramePr>
        <p:xfrm>
          <a:off x="252000" y="1260000"/>
          <a:ext cx="8640000" cy="3334681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1660615"/>
                <a:gridCol w="1395877"/>
                <a:gridCol w="1395877"/>
                <a:gridCol w="1395877"/>
                <a:gridCol w="1395877"/>
                <a:gridCol w="1395877"/>
              </a:tblGrid>
              <a:tr h="5334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cs typeface="Arial"/>
                        </a:rPr>
                        <a:t>FortiADC</a:t>
                      </a: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FAD</a:t>
                      </a:r>
                      <a:b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</a:b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200D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"/>
                        </a:rPr>
                        <a:t>FAD</a:t>
                      </a:r>
                      <a:b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"/>
                        </a:rPr>
                      </a:b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"/>
                        </a:rPr>
                        <a:t>700D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FAD</a:t>
                      </a:r>
                      <a:b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</a:b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1500D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FAD</a:t>
                      </a:r>
                      <a:b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</a:b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2000D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FAD</a:t>
                      </a:r>
                      <a:b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</a:b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4000D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</a:tr>
              <a:tr h="261688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L4 Throughput</a:t>
                      </a:r>
                      <a:endParaRPr lang="en-US" sz="13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2.7 Gbps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+mn-lt"/>
                          <a:cs typeface="Arial"/>
                        </a:rPr>
                        <a:t>15 Gbps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20 Gbps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30 Gbps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50 Gbps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495486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L7 TPS</a:t>
                      </a:r>
                      <a:endParaRPr lang="en-US" sz="13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100,000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+mn-lt"/>
                          <a:cs typeface="Arial"/>
                        </a:rPr>
                        <a:t>600,000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800,000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1,200,000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smtClean="0">
                          <a:latin typeface="Arial"/>
                          <a:cs typeface="Arial"/>
                        </a:rPr>
                        <a:t>1,600,000</a:t>
                      </a:r>
                      <a:endParaRPr lang="en-US" sz="1300" dirty="0" smtClean="0">
                        <a:latin typeface="Arial"/>
                        <a:cs typeface="Arial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495486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Total</a:t>
                      </a:r>
                      <a:r>
                        <a:rPr lang="en-US" sz="1300" b="1" baseline="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Interfaces</a:t>
                      </a:r>
                      <a:endParaRPr lang="en-US" sz="13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4x GE RJ45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+mn-lt"/>
                          <a:cs typeface="Arial"/>
                        </a:rPr>
                        <a:t>4x 10 GE SFP+,</a:t>
                      </a:r>
                      <a:br>
                        <a:rPr lang="en-US" sz="1300" dirty="0" smtClean="0">
                          <a:latin typeface="+mn-lt"/>
                          <a:cs typeface="Arial"/>
                        </a:rPr>
                      </a:br>
                      <a:r>
                        <a:rPr lang="en-US" sz="1300" dirty="0" smtClean="0">
                          <a:latin typeface="+mn-lt"/>
                          <a:cs typeface="Arial"/>
                        </a:rPr>
                        <a:t>4x GE SFP,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+mn-lt"/>
                          <a:cs typeface="Arial"/>
                        </a:rPr>
                        <a:t>4x GE RJ45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4x 10 GbE SFP+, 8x GE </a:t>
                      </a:r>
                      <a:r>
                        <a:rPr lang="en-US" sz="1300" dirty="0" smtClean="0">
                          <a:latin typeface="+mn-lt"/>
                          <a:cs typeface="Arial"/>
                        </a:rPr>
                        <a:t>RJ45</a:t>
                      </a:r>
                      <a:endParaRPr lang="en-US" sz="1300" dirty="0" smtClean="0">
                        <a:latin typeface="Arial"/>
                        <a:cs typeface="Arial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4x 10 GbE SFP+, 16x GE </a:t>
                      </a:r>
                      <a:r>
                        <a:rPr lang="en-US" sz="1300" dirty="0" smtClean="0">
                          <a:latin typeface="+mn-lt"/>
                          <a:cs typeface="Arial"/>
                        </a:rPr>
                        <a:t>RJ45</a:t>
                      </a:r>
                      <a:endParaRPr lang="en-US" sz="1300" dirty="0" smtClean="0">
                        <a:latin typeface="Arial"/>
                        <a:cs typeface="Arial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8x 10 GbE SFP+, 16x GE </a:t>
                      </a:r>
                      <a:r>
                        <a:rPr lang="en-US" sz="1300" dirty="0" smtClean="0">
                          <a:latin typeface="+mn-lt"/>
                          <a:cs typeface="Arial"/>
                        </a:rPr>
                        <a:t>RJ45</a:t>
                      </a:r>
                      <a:endParaRPr lang="en-US" sz="1300" dirty="0" smtClean="0">
                        <a:latin typeface="Arial"/>
                        <a:cs typeface="Arial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498363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Power</a:t>
                      </a:r>
                      <a:r>
                        <a:rPr lang="en-US" sz="1300" b="1" baseline="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Supply</a:t>
                      </a:r>
                      <a:endParaRPr lang="en-US" sz="13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Single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+mn-lt"/>
                          <a:cs typeface="Arial"/>
                        </a:rPr>
                        <a:t>Single (optional Dual)</a:t>
                      </a: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Dual</a:t>
                      </a: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Dual</a:t>
                      </a: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Dual</a:t>
                      </a: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83206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OS</a:t>
                      </a:r>
                      <a:endParaRPr lang="en-US" sz="13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FortiADC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+mn-lt"/>
                          <a:cs typeface="Arial"/>
                        </a:rPr>
                        <a:t>FortiADC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FortiADC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FortiADC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FortiADC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7947399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FortiBalancer / FortiADC Series</a:t>
            </a:r>
            <a:endParaRPr lang="en-US" b="0" i="0" dirty="0"/>
          </a:p>
        </p:txBody>
      </p:sp>
      <p:sp>
        <p:nvSpPr>
          <p:cNvPr id="3" name="TextBox 2"/>
          <p:cNvSpPr txBox="1"/>
          <p:nvPr/>
        </p:nvSpPr>
        <p:spPr>
          <a:xfrm>
            <a:off x="414202" y="6119947"/>
            <a:ext cx="6400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Also available</a:t>
            </a:r>
            <a:r>
              <a:rPr lang="en-US" sz="1000" dirty="0">
                <a:solidFill>
                  <a:srgbClr val="404040"/>
                </a:solidFill>
                <a:latin typeface="Helvetica 55 Roman"/>
                <a:cs typeface="Helvetica 55 Roman"/>
              </a:rPr>
              <a:t>: </a:t>
            </a:r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FAD-VM01, FAD-VM02, FAD-VM04, FAD-VM08 (powered by FortiADC OS) </a:t>
            </a:r>
          </a:p>
        </p:txBody>
      </p:sp>
      <p:graphicFrame>
        <p:nvGraphicFramePr>
          <p:cNvPr id="6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26204"/>
              </p:ext>
            </p:extLst>
          </p:nvPr>
        </p:nvGraphicFramePr>
        <p:xfrm>
          <a:off x="252000" y="1260000"/>
          <a:ext cx="8640005" cy="3543484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1641455"/>
                <a:gridCol w="1166425"/>
                <a:gridCol w="1166425"/>
                <a:gridCol w="1166425"/>
                <a:gridCol w="1166425"/>
                <a:gridCol w="1166425"/>
                <a:gridCol w="1166425"/>
              </a:tblGrid>
              <a:tr h="5334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cs typeface="Arial"/>
                        </a:rPr>
                        <a:t>FortiADC</a:t>
                      </a: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"/>
                        </a:rPr>
                        <a:t>FAD</a:t>
                      </a:r>
                      <a:b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"/>
                        </a:rPr>
                      </a:b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"/>
                        </a:rPr>
                        <a:t>100E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FAD</a:t>
                      </a:r>
                      <a:b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</a:b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200E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FAD</a:t>
                      </a:r>
                      <a:b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</a:b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300E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FAD</a:t>
                      </a:r>
                      <a:b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</a:b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400E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FAD</a:t>
                      </a:r>
                      <a:b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</a:b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600E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FAD</a:t>
                      </a:r>
                      <a:b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</a:b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1000E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</a:tr>
              <a:tr h="498363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L4 Throughput</a:t>
                      </a:r>
                      <a:endParaRPr lang="en-US" sz="13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1 Gbps</a:t>
                      </a:r>
                      <a:endParaRPr lang="en-US" sz="130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2.7 Gbps</a:t>
                      </a:r>
                      <a:endParaRPr lang="en-US" sz="130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4.8 Gbps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8 Gbps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12 Gbps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15 Gbps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495486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L7 TPS</a:t>
                      </a:r>
                      <a:endParaRPr lang="en-US" sz="13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300" dirty="0" smtClean="0"/>
                        <a:t>1,000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300" dirty="0" smtClean="0"/>
                        <a:t>2,000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6,500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220,000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280,000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450,000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495486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Total</a:t>
                      </a:r>
                      <a:r>
                        <a:rPr lang="en-US" sz="1300" b="1" baseline="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Interfaces</a:t>
                      </a:r>
                      <a:endParaRPr lang="en-US" sz="13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300" dirty="0" smtClean="0"/>
                        <a:t>4x GE RJ45 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300" dirty="0" smtClean="0"/>
                        <a:t>4x GE RJ45 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6x GE RJ45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8x GE RJ45</a:t>
                      </a:r>
                    </a:p>
                    <a:p>
                      <a:pPr algn="ctr"/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2x 10 GbE SFP+, 8x GE RJ45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2x 10 GbE SFP+, 8x GE </a:t>
                      </a:r>
                      <a:r>
                        <a:rPr lang="en-US" sz="1300" dirty="0" smtClean="0">
                          <a:latin typeface="+mn-lt"/>
                          <a:cs typeface="Arial"/>
                        </a:rPr>
                        <a:t>RJ45</a:t>
                      </a:r>
                      <a:endParaRPr lang="en-US" sz="1300" dirty="0" smtClean="0">
                        <a:latin typeface="Arial"/>
                        <a:cs typeface="Arial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498363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Power</a:t>
                      </a:r>
                      <a:r>
                        <a:rPr lang="en-US" sz="1300" b="1" baseline="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Supply</a:t>
                      </a:r>
                      <a:endParaRPr lang="en-US" sz="13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+mn-lt"/>
                          <a:cs typeface="Arial"/>
                        </a:rPr>
                        <a:t>Single</a:t>
                      </a:r>
                      <a:endParaRPr lang="en-US" sz="1300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+mn-lt"/>
                          <a:cs typeface="Arial"/>
                        </a:rPr>
                        <a:t>Single</a:t>
                      </a:r>
                      <a:endParaRPr lang="en-US" sz="1300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Single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Single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Single</a:t>
                      </a: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Dual</a:t>
                      </a: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83206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OS</a:t>
                      </a:r>
                      <a:endParaRPr lang="en-US" sz="13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+mn-lt"/>
                          <a:cs typeface="Arial"/>
                        </a:rPr>
                        <a:t>Coyote Point</a:t>
                      </a:r>
                      <a:r>
                        <a:rPr lang="en-US" sz="1300" baseline="0" dirty="0" smtClean="0">
                          <a:latin typeface="+mn-lt"/>
                          <a:cs typeface="Arial"/>
                        </a:rPr>
                        <a:t> </a:t>
                      </a:r>
                      <a:r>
                        <a:rPr lang="en-US" sz="1300" dirty="0" smtClean="0">
                          <a:latin typeface="+mn-lt"/>
                          <a:cs typeface="Arial"/>
                        </a:rPr>
                        <a:t>rebranded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+mn-lt"/>
                          <a:cs typeface="Arial"/>
                        </a:rPr>
                        <a:t>Coyote Point</a:t>
                      </a:r>
                      <a:r>
                        <a:rPr lang="en-US" sz="1300" baseline="0" dirty="0" smtClean="0">
                          <a:latin typeface="+mn-lt"/>
                          <a:cs typeface="Arial"/>
                        </a:rPr>
                        <a:t> </a:t>
                      </a:r>
                      <a:r>
                        <a:rPr lang="en-US" sz="1300" dirty="0" smtClean="0">
                          <a:latin typeface="+mn-lt"/>
                          <a:cs typeface="Arial"/>
                        </a:rPr>
                        <a:t>rebranded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Coyote Point</a:t>
                      </a: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300" dirty="0" smtClean="0">
                          <a:latin typeface="Arial"/>
                          <a:cs typeface="Arial"/>
                        </a:rPr>
                        <a:t>rebranded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Coyote Point</a:t>
                      </a: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300" dirty="0" smtClean="0">
                          <a:latin typeface="Arial"/>
                          <a:cs typeface="Arial"/>
                        </a:rPr>
                        <a:t>rebranded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Coyote Point</a:t>
                      </a: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300" dirty="0" smtClean="0">
                          <a:latin typeface="Arial"/>
                          <a:cs typeface="Arial"/>
                        </a:rPr>
                        <a:t>rebranded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Coyote Point</a:t>
                      </a: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300" dirty="0" smtClean="0">
                          <a:latin typeface="Arial"/>
                          <a:cs typeface="Arial"/>
                        </a:rPr>
                        <a:t>rebranded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315676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err="1" smtClean="0"/>
              <a:t>AscenLink</a:t>
            </a:r>
            <a:r>
              <a:rPr lang="en-US" b="0" i="0" dirty="0" smtClean="0"/>
              <a:t> Series</a:t>
            </a:r>
            <a:endParaRPr lang="en-US" b="0" i="0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9926172"/>
              </p:ext>
            </p:extLst>
          </p:nvPr>
        </p:nvGraphicFramePr>
        <p:xfrm>
          <a:off x="252000" y="1260000"/>
          <a:ext cx="8640001" cy="1566175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500636"/>
                <a:gridCol w="2046455"/>
                <a:gridCol w="2046455"/>
                <a:gridCol w="2046455"/>
              </a:tblGrid>
              <a:tr h="2136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cs typeface="Arial"/>
                        </a:rPr>
                        <a:t>AscenLink</a:t>
                      </a: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cs typeface="Arial"/>
                        </a:rPr>
                        <a:t> </a:t>
                      </a: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AL-700 Series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AL-5000 Series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AL-6000 Series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</a:tr>
              <a:tr h="298866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WAN Bandwidth</a:t>
                      </a:r>
                      <a:endParaRPr lang="en-US" sz="13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marT="108000" marB="10800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20-200 Mbps*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marT="108000" marB="108000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300 Mbps – 1 Gbps*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marT="108000" marB="108000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1–3 Gbps*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marT="108000" marB="108000">
                    <a:solidFill>
                      <a:srgbClr val="C9C9C9"/>
                    </a:solidFill>
                  </a:tcPr>
                </a:tc>
              </a:tr>
              <a:tr h="298866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WAN Links</a:t>
                      </a:r>
                      <a:endParaRPr lang="en-US" sz="13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marT="108000" marB="10800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25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marT="108000" marB="10800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50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marT="108000" marB="10800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50</a:t>
                      </a:r>
                    </a:p>
                  </a:txBody>
                  <a:tcPr marT="108000" marB="10800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441847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Network</a:t>
                      </a:r>
                      <a:r>
                        <a:rPr lang="en-US" sz="1300" b="1" baseline="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Interfaces</a:t>
                      </a:r>
                      <a:endParaRPr lang="en-US" sz="13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marT="108000" marB="10800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300" dirty="0" smtClean="0">
                          <a:latin typeface="Arial"/>
                          <a:cs typeface="Arial"/>
                        </a:rPr>
                        <a:t>4x GE,</a:t>
                      </a:r>
                      <a:r>
                        <a:rPr lang="fr-FR" sz="13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fr-FR" sz="1300" dirty="0" smtClean="0">
                          <a:latin typeface="Arial"/>
                          <a:cs typeface="Arial"/>
                        </a:rPr>
                        <a:t>1x 100</a:t>
                      </a:r>
                      <a:r>
                        <a:rPr lang="fr-FR" sz="1300" baseline="0" dirty="0" smtClean="0">
                          <a:latin typeface="Arial"/>
                          <a:cs typeface="Arial"/>
                        </a:rPr>
                        <a:t> FE</a:t>
                      </a:r>
                      <a:endParaRPr lang="en-US" sz="1300" dirty="0" smtClean="0">
                        <a:latin typeface="Arial"/>
                        <a:cs typeface="Arial"/>
                      </a:endParaRPr>
                    </a:p>
                  </a:txBody>
                  <a:tcPr marT="108000" marB="108000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6x GE</a:t>
                      </a: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, </a:t>
                      </a:r>
                      <a:r>
                        <a:rPr lang="en-US" sz="1300" dirty="0" smtClean="0">
                          <a:latin typeface="Arial"/>
                          <a:cs typeface="Arial"/>
                        </a:rPr>
                        <a:t>4x GE SFP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marT="108000" marB="108000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8x GE,</a:t>
                      </a: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300" dirty="0" smtClean="0">
                          <a:latin typeface="Arial"/>
                          <a:cs typeface="Arial"/>
                        </a:rPr>
                        <a:t>8x GE SFP</a:t>
                      </a:r>
                    </a:p>
                  </a:txBody>
                  <a:tcPr marT="108000" marB="108000">
                    <a:solidFill>
                      <a:srgbClr val="C9C9C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5177849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invGray">
          <a:xfrm>
            <a:off x="853440" y="2806868"/>
            <a:ext cx="8290560" cy="846744"/>
          </a:xfrm>
          <a:prstGeom prst="rect">
            <a:avLst/>
          </a:prstGeom>
          <a:solidFill>
            <a:srgbClr val="3C3C3C"/>
          </a:solidFill>
          <a:ln w="28575">
            <a:noFill/>
            <a:round/>
            <a:headEnd/>
            <a:tailEnd/>
          </a:ln>
          <a:extLst/>
        </p:spPr>
        <p:txBody>
          <a:bodyPr wrap="square" rtlCol="0" anchor="ctr"/>
          <a:lstStyle/>
          <a:p>
            <a:pPr marL="914400" lvl="4" defTabSz="342879"/>
            <a:endParaRPr lang="en-US" sz="2000" b="1" dirty="0">
              <a:solidFill>
                <a:schemeClr val="bg1"/>
              </a:solidFill>
              <a:cs typeface="Arial Narrow"/>
            </a:endParaRPr>
          </a:p>
        </p:txBody>
      </p:sp>
      <p:sp>
        <p:nvSpPr>
          <p:cNvPr id="7" name="Rectangle 6"/>
          <p:cNvSpPr/>
          <p:nvPr/>
        </p:nvSpPr>
        <p:spPr bwMode="invGray">
          <a:xfrm>
            <a:off x="0" y="2806868"/>
            <a:ext cx="828842" cy="846744"/>
          </a:xfrm>
          <a:prstGeom prst="rect">
            <a:avLst/>
          </a:prstGeom>
          <a:solidFill>
            <a:srgbClr val="324040"/>
          </a:solidFill>
          <a:ln w="28575">
            <a:noFill/>
            <a:round/>
            <a:headEnd/>
            <a:tailEnd/>
          </a:ln>
          <a:extLst/>
        </p:spPr>
        <p:txBody>
          <a:bodyPr wrap="square" rtlCol="0" anchor="ctr"/>
          <a:lstStyle/>
          <a:p>
            <a:pPr marL="914400" lvl="4" defTabSz="342879"/>
            <a:endParaRPr lang="en-US" sz="2000" b="1" dirty="0">
              <a:solidFill>
                <a:schemeClr val="bg1"/>
              </a:solidFill>
              <a:cs typeface="Arial Narrow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2309797" y="2681146"/>
            <a:ext cx="5125446" cy="1098425"/>
          </a:xfrm>
        </p:spPr>
        <p:txBody>
          <a:bodyPr anchor="ctr"/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FFFFFF"/>
                </a:solidFill>
              </a:rPr>
              <a:t>FortiCache</a:t>
            </a:r>
            <a:endParaRPr lang="en-US" sz="3600" b="1" dirty="0">
              <a:solidFill>
                <a:srgbClr val="FFFFFF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78" y="2863194"/>
            <a:ext cx="729142" cy="729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3119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7054749"/>
              </p:ext>
            </p:extLst>
          </p:nvPr>
        </p:nvGraphicFramePr>
        <p:xfrm>
          <a:off x="454526" y="2223277"/>
          <a:ext cx="3650536" cy="322092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Content Caching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content caching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Explicit or Transparent proxy cache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FortiGuard Web Filtering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Video Caching</a:t>
                      </a:r>
                      <a:endParaRPr kumimoji="0" lang="en-US" sz="1400" b="1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Broad CDN Support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Detects same video ID when content comes from different CDN hosts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Supports seek forwards and backwards in video, 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detectd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preceding adverts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WN Optimization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Bandwidth optimisation across congested WAN Links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Interoperates with FortiGate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Introducing FortiCache</a:t>
            </a:r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48041" y="2529343"/>
            <a:ext cx="5163729" cy="3595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7"/>
          <p:cNvSpPr/>
          <p:nvPr/>
        </p:nvSpPr>
        <p:spPr bwMode="invGray">
          <a:xfrm>
            <a:off x="448252" y="1133142"/>
            <a:ext cx="8281328" cy="846744"/>
          </a:xfrm>
          <a:prstGeom prst="rect">
            <a:avLst/>
          </a:prstGeom>
          <a:solidFill>
            <a:srgbClr val="324040"/>
          </a:solidFill>
          <a:ln w="28575">
            <a:noFill/>
            <a:round/>
            <a:headEnd/>
            <a:tailEnd/>
          </a:ln>
          <a:extLst/>
        </p:spPr>
        <p:txBody>
          <a:bodyPr wrap="square" rtlCol="0" anchor="ctr"/>
          <a:lstStyle/>
          <a:p>
            <a:pPr marL="914400" lvl="4" defTabSz="342879"/>
            <a:r>
              <a:rPr lang="en-US" sz="2000" b="1" dirty="0">
                <a:solidFill>
                  <a:schemeClr val="bg1"/>
                </a:solidFill>
                <a:cs typeface="Arial Narrow"/>
              </a:rPr>
              <a:t>Reduce the cost and impact of downloaded content, while increasing </a:t>
            </a:r>
            <a:r>
              <a:rPr lang="en-US" sz="2000" b="1" dirty="0" smtClean="0">
                <a:solidFill>
                  <a:schemeClr val="bg1"/>
                </a:solidFill>
                <a:cs typeface="Arial Narrow"/>
              </a:rPr>
              <a:t>performance </a:t>
            </a:r>
            <a:r>
              <a:rPr lang="en-US" sz="2000" b="1" dirty="0">
                <a:solidFill>
                  <a:schemeClr val="bg1"/>
                </a:solidFill>
                <a:cs typeface="Arial Narrow"/>
              </a:rPr>
              <a:t>by improving the speed of access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141" y="1205510"/>
            <a:ext cx="729142" cy="729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86677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FortiCache 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1486292"/>
              </p:ext>
            </p:extLst>
          </p:nvPr>
        </p:nvGraphicFramePr>
        <p:xfrm>
          <a:off x="252000" y="1260000"/>
          <a:ext cx="8640001" cy="1798907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1953325"/>
                <a:gridCol w="1671669"/>
                <a:gridCol w="1671669"/>
                <a:gridCol w="1671669"/>
                <a:gridCol w="1671669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FCH-400C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FCH-1000D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FCH-3000C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FCH-3000D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Throughput</a:t>
                      </a:r>
                      <a:endParaRPr lang="en-US" sz="13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300" dirty="0" smtClean="0">
                          <a:latin typeface="Arial"/>
                          <a:cs typeface="Arial"/>
                        </a:rPr>
                        <a:t>80Mbps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300" dirty="0" smtClean="0">
                          <a:latin typeface="Arial"/>
                          <a:cs typeface="Arial"/>
                        </a:rPr>
                        <a:t>200 Mbps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300" dirty="0" smtClean="0">
                          <a:latin typeface="Arial"/>
                          <a:cs typeface="Arial"/>
                        </a:rPr>
                        <a:t>500 Mbps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300" dirty="0" smtClean="0">
                          <a:latin typeface="Arial"/>
                          <a:cs typeface="Arial"/>
                        </a:rPr>
                        <a:t>800 Mbps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Total Interfaces</a:t>
                      </a:r>
                      <a:endParaRPr lang="en-US" sz="13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4x GE RJ45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2x GE RJ45,</a:t>
                      </a:r>
                    </a:p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2x</a:t>
                      </a: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 GE SFP,</a:t>
                      </a:r>
                    </a:p>
                    <a:p>
                      <a:pPr algn="ctr"/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4x GE bypass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4x GE RJ45,</a:t>
                      </a:r>
                    </a:p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2x</a:t>
                      </a: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 GE SFP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4x GE RJ45,</a:t>
                      </a:r>
                    </a:p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2x</a:t>
                      </a: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 GE SFP,</a:t>
                      </a:r>
                    </a:p>
                    <a:p>
                      <a:pPr algn="ctr"/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2x GE bypass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Storage Capacity</a:t>
                      </a:r>
                      <a:endParaRPr lang="en-US" sz="13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1 TB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8</a:t>
                      </a: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 TB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4x</a:t>
                      </a: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 1 TB </a:t>
                      </a:r>
                      <a:br>
                        <a:rPr lang="en-US" sz="1300" baseline="0" dirty="0" smtClean="0">
                          <a:latin typeface="Arial"/>
                          <a:cs typeface="Arial"/>
                        </a:rPr>
                      </a:b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(6 TB Max)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4x</a:t>
                      </a: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 2 TB </a:t>
                      </a:r>
                      <a:br>
                        <a:rPr lang="en-US" sz="1300" baseline="0" dirty="0" smtClean="0">
                          <a:latin typeface="Arial"/>
                          <a:cs typeface="Arial"/>
                        </a:rPr>
                      </a:b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(16 TB Max)</a:t>
                      </a:r>
                      <a:endParaRPr lang="en-US" sz="1300" dirty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rgbClr val="C9C9C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9564005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invGray">
          <a:xfrm>
            <a:off x="853440" y="2806868"/>
            <a:ext cx="8290560" cy="846744"/>
          </a:xfrm>
          <a:prstGeom prst="rect">
            <a:avLst/>
          </a:prstGeom>
          <a:solidFill>
            <a:srgbClr val="3C3C3C"/>
          </a:solidFill>
          <a:ln w="28575">
            <a:noFill/>
            <a:round/>
            <a:headEnd/>
            <a:tailEnd/>
          </a:ln>
          <a:extLst/>
        </p:spPr>
        <p:txBody>
          <a:bodyPr wrap="square" rtlCol="0" anchor="ctr"/>
          <a:lstStyle/>
          <a:p>
            <a:pPr marL="914400" lvl="4" defTabSz="342879"/>
            <a:endParaRPr lang="en-US" sz="2000" b="1" dirty="0">
              <a:solidFill>
                <a:schemeClr val="bg1"/>
              </a:solidFill>
              <a:cs typeface="Arial Narrow"/>
            </a:endParaRPr>
          </a:p>
        </p:txBody>
      </p:sp>
      <p:sp>
        <p:nvSpPr>
          <p:cNvPr id="7" name="Rectangle 6"/>
          <p:cNvSpPr/>
          <p:nvPr/>
        </p:nvSpPr>
        <p:spPr bwMode="invGray">
          <a:xfrm>
            <a:off x="0" y="2806868"/>
            <a:ext cx="828842" cy="846744"/>
          </a:xfrm>
          <a:prstGeom prst="rect">
            <a:avLst/>
          </a:prstGeom>
          <a:solidFill>
            <a:srgbClr val="324040"/>
          </a:solidFill>
          <a:ln w="28575">
            <a:noFill/>
            <a:round/>
            <a:headEnd/>
            <a:tailEnd/>
          </a:ln>
          <a:extLst/>
        </p:spPr>
        <p:txBody>
          <a:bodyPr wrap="square" rtlCol="0" anchor="ctr"/>
          <a:lstStyle/>
          <a:p>
            <a:pPr marL="914400" lvl="4" defTabSz="342879"/>
            <a:endParaRPr lang="en-US" sz="2000" b="1" dirty="0">
              <a:solidFill>
                <a:schemeClr val="bg1"/>
              </a:solidFill>
              <a:cs typeface="Arial Narrow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2309797" y="2681146"/>
            <a:ext cx="5125446" cy="1098425"/>
          </a:xfrm>
        </p:spPr>
        <p:txBody>
          <a:bodyPr anchor="ctr"/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FFFFFF"/>
                </a:solidFill>
              </a:rPr>
              <a:t>FortiDNS</a:t>
            </a:r>
            <a:endParaRPr lang="en-US" sz="36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87860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9" descr="Internet_Rt_vF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44089" y="2884967"/>
            <a:ext cx="1485957" cy="1091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Line 113"/>
          <p:cNvSpPr>
            <a:spLocks noChangeShapeType="1"/>
          </p:cNvSpPr>
          <p:nvPr/>
        </p:nvSpPr>
        <p:spPr bwMode="auto">
          <a:xfrm flipV="1">
            <a:off x="7055651" y="3708587"/>
            <a:ext cx="506323" cy="294128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 type="triangle"/>
            <a:tailEnd type="triangle" w="med" len="med"/>
          </a:ln>
        </p:spPr>
        <p:txBody>
          <a:bodyPr wrap="square" anchor="ctr">
            <a:spAutoFit/>
          </a:bodyPr>
          <a:lstStyle/>
          <a:p>
            <a:endParaRPr lang="en-US" dirty="0"/>
          </a:p>
        </p:txBody>
      </p:sp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25242735"/>
              </p:ext>
            </p:extLst>
          </p:nvPr>
        </p:nvGraphicFramePr>
        <p:xfrm>
          <a:off x="454527" y="2143066"/>
          <a:ext cx="3650536" cy="3366479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Secure Caching DNS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caching DNS server with f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ocus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on DNS Security 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Randomised Transaction ID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UDP Source Port Randomization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Case Query Randomisation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Active spoofing detection switches user to TCP when under threat.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Discard unsolicited answers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Limit per user resources (queries per second) to prevent 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DoS</a:t>
                      </a:r>
                      <a:endParaRPr kumimoji="0" lang="en-GB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Monitor top users and blacklist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Futureproof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with support for DNSSEC and IPv6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DHCP Server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DHCP server with resource friendly high availability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Introducing FortiDNS</a:t>
            </a:r>
          </a:p>
        </p:txBody>
      </p:sp>
      <p:grpSp>
        <p:nvGrpSpPr>
          <p:cNvPr id="10" name="Group 35"/>
          <p:cNvGrpSpPr/>
          <p:nvPr/>
        </p:nvGrpSpPr>
        <p:grpSpPr>
          <a:xfrm flipH="1">
            <a:off x="4459256" y="4718709"/>
            <a:ext cx="1743072" cy="1026105"/>
            <a:chOff x="2627557" y="3610654"/>
            <a:chExt cx="1753736" cy="1189229"/>
          </a:xfrm>
        </p:grpSpPr>
        <p:pic>
          <p:nvPicPr>
            <p:cNvPr id="11" name="Picture 10" descr="LAN_Lt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31112" y="3610654"/>
              <a:ext cx="1450181" cy="1150144"/>
            </a:xfrm>
            <a:prstGeom prst="rect">
              <a:avLst/>
            </a:prstGeom>
          </p:spPr>
        </p:pic>
        <p:pic>
          <p:nvPicPr>
            <p:cNvPr id="12" name="Picture 11" descr="User-Exec-Female_Rt-s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27557" y="3745738"/>
              <a:ext cx="563880" cy="645160"/>
            </a:xfrm>
            <a:prstGeom prst="rect">
              <a:avLst/>
            </a:prstGeom>
          </p:spPr>
        </p:pic>
        <p:pic>
          <p:nvPicPr>
            <p:cNvPr id="13" name="Picture 12" descr="User-Exec-Male_Rt-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074" y="4164883"/>
              <a:ext cx="563880" cy="635000"/>
            </a:xfrm>
            <a:prstGeom prst="rect">
              <a:avLst/>
            </a:prstGeom>
          </p:spPr>
        </p:pic>
      </p:grpSp>
      <p:sp>
        <p:nvSpPr>
          <p:cNvPr id="16" name="Line 113"/>
          <p:cNvSpPr>
            <a:spLocks noChangeShapeType="1"/>
          </p:cNvSpPr>
          <p:nvPr/>
        </p:nvSpPr>
        <p:spPr bwMode="auto">
          <a:xfrm flipH="1" flipV="1">
            <a:off x="5987183" y="3382008"/>
            <a:ext cx="762000" cy="533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 type="triangle"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pic>
        <p:nvPicPr>
          <p:cNvPr id="19" name="Picture 31" descr="1U_Lt-s_x200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860484" y="2634741"/>
            <a:ext cx="1506537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9" descr="FortiDNS_Icon.png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05474" y="2684033"/>
            <a:ext cx="839447" cy="634933"/>
          </a:xfrm>
          <a:prstGeom prst="rect">
            <a:avLst/>
          </a:prstGeom>
          <a:scene3d>
            <a:camera prst="isometricBottomDown"/>
            <a:lightRig rig="threePt" dir="t"/>
          </a:scene3d>
        </p:spPr>
      </p:pic>
      <p:sp>
        <p:nvSpPr>
          <p:cNvPr id="21" name="TextBox 20"/>
          <p:cNvSpPr txBox="1"/>
          <p:nvPr/>
        </p:nvSpPr>
        <p:spPr bwMode="auto">
          <a:xfrm>
            <a:off x="4734524" y="3618599"/>
            <a:ext cx="907032" cy="29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 dirty="0" smtClean="0">
                <a:solidFill>
                  <a:srgbClr val="36424A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FortiDNS</a:t>
            </a:r>
            <a:endParaRPr lang="en-US" sz="1300" b="1" dirty="0">
              <a:solidFill>
                <a:srgbClr val="36424A"/>
              </a:solidFill>
              <a:latin typeface="Arial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  <p:pic>
        <p:nvPicPr>
          <p:cNvPr id="22" name="Picture 21" descr="Fortinet_Grid-Icon_PMS485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7037" y="3692760"/>
            <a:ext cx="213020" cy="151969"/>
          </a:xfrm>
          <a:prstGeom prst="rect">
            <a:avLst/>
          </a:prstGeom>
        </p:spPr>
      </p:pic>
      <p:pic>
        <p:nvPicPr>
          <p:cNvPr id="23" name="Picture 35" descr="Firewall-Typical_Lt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6692" y="3682727"/>
            <a:ext cx="40798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Line 113"/>
          <p:cNvSpPr>
            <a:spLocks noChangeShapeType="1"/>
          </p:cNvSpPr>
          <p:nvPr/>
        </p:nvSpPr>
        <p:spPr bwMode="auto">
          <a:xfrm flipV="1">
            <a:off x="5431264" y="4108818"/>
            <a:ext cx="1447800" cy="8382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 type="triangle"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25" name="Rectangle 24"/>
          <p:cNvSpPr/>
          <p:nvPr/>
        </p:nvSpPr>
        <p:spPr bwMode="invGray">
          <a:xfrm>
            <a:off x="427038" y="1133142"/>
            <a:ext cx="8302542" cy="846744"/>
          </a:xfrm>
          <a:prstGeom prst="rect">
            <a:avLst/>
          </a:prstGeom>
          <a:solidFill>
            <a:srgbClr val="324040"/>
          </a:solidFill>
          <a:ln w="28575">
            <a:noFill/>
            <a:round/>
            <a:headEnd/>
            <a:tailEnd/>
          </a:ln>
          <a:extLst/>
        </p:spPr>
        <p:txBody>
          <a:bodyPr wrap="square" rtlCol="0" anchor="ctr"/>
          <a:lstStyle/>
          <a:p>
            <a:pPr marL="914400" lvl="4" defTabSz="342879"/>
            <a:r>
              <a:rPr lang="en-US" sz="2000" b="1" dirty="0">
                <a:solidFill>
                  <a:schemeClr val="bg1"/>
                </a:solidFill>
                <a:cs typeface="Arial Narrow"/>
              </a:rPr>
              <a:t>Robust caching DNS server that improves security and performance</a:t>
            </a:r>
          </a:p>
        </p:txBody>
      </p:sp>
    </p:spTree>
    <p:extLst>
      <p:ext uri="{BB962C8B-B14F-4D97-AF65-F5344CB8AC3E}">
        <p14:creationId xmlns:p14="http://schemas.microsoft.com/office/powerpoint/2010/main" val="129368991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FortiDNS Series</a:t>
            </a:r>
            <a:endParaRPr lang="en-US" b="0" i="0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4462774"/>
              </p:ext>
            </p:extLst>
          </p:nvPr>
        </p:nvGraphicFramePr>
        <p:xfrm>
          <a:off x="252000" y="1260000"/>
          <a:ext cx="8640000" cy="2124250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3186298"/>
                <a:gridCol w="2726851"/>
                <a:gridCol w="2726851"/>
              </a:tblGrid>
              <a:tr h="3944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FortiDNS</a:t>
                      </a: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FNS-400C</a:t>
                      </a: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cs typeface="Arial"/>
                        </a:rPr>
                        <a:t>FNS-3000D</a:t>
                      </a: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</a:tr>
              <a:tr h="254386">
                <a:tc>
                  <a:txBody>
                    <a:bodyPr/>
                    <a:lstStyle/>
                    <a:p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cs typeface="Arial"/>
                        </a:rPr>
                        <a:t>Total Interfaces</a:t>
                      </a:r>
                      <a:endParaRPr lang="en-US" sz="13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4x GE RJ45</a:t>
                      </a: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4x GE RJ45</a:t>
                      </a:r>
                    </a:p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2x</a:t>
                      </a: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 GE SFP</a:t>
                      </a:r>
                      <a:endParaRPr lang="en-US" sz="1300" dirty="0" smtClean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25438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cs typeface="Arial"/>
                        </a:rPr>
                        <a:t>Max Queries per Second</a:t>
                      </a:r>
                      <a:endParaRPr kumimoji="0" lang="en-US" sz="13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Arial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30,000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100,000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73448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Max DNS Clients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10,000</a:t>
                      </a: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/>
                          <a:cs typeface="Arial"/>
                        </a:rPr>
                        <a:t>10,000</a:t>
                      </a: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25438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cs typeface="Arial"/>
                        </a:rPr>
                        <a:t>Max DHCP leases per sec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dirty="0" smtClean="0">
                          <a:solidFill>
                            <a:srgbClr val="36424A"/>
                          </a:solidFill>
                          <a:latin typeface="Arial"/>
                          <a:cs typeface="Arial"/>
                        </a:rPr>
                        <a:t>250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dirty="0" smtClean="0">
                          <a:solidFill>
                            <a:srgbClr val="36424A"/>
                          </a:solidFill>
                          <a:latin typeface="Arial"/>
                          <a:cs typeface="Arial"/>
                        </a:rPr>
                        <a:t>450</a:t>
                      </a:r>
                    </a:p>
                  </a:txBody>
                  <a:tcPr anchor="ctr">
                    <a:solidFill>
                      <a:srgbClr val="E4E4E4"/>
                    </a:solidFill>
                  </a:tcPr>
                </a:tc>
              </a:tr>
              <a:tr h="25438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cs typeface="Arial"/>
                        </a:rPr>
                        <a:t>Storage Capacity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1x 1TB</a:t>
                      </a: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2x</a:t>
                      </a:r>
                      <a:r>
                        <a:rPr lang="en-US" sz="1300" baseline="0" dirty="0" smtClean="0">
                          <a:latin typeface="Arial"/>
                          <a:cs typeface="Arial"/>
                        </a:rPr>
                        <a:t> 2TB</a:t>
                      </a:r>
                      <a:endParaRPr lang="en-US" sz="1300" dirty="0" smtClean="0">
                        <a:latin typeface="Arial"/>
                        <a:cs typeface="Arial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1775361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FortiGate/FortiWiFi 30D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4466625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800 / 800 / 800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8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30/40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 K</a:t>
                      </a:r>
                    </a:p>
                  </a:txBody>
                  <a:tcPr marL="61703" marR="61703" marT="34706" marB="34706" anchor="ctr" horzOverflow="overflow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3.5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2/2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>
                    <a:solidFill>
                      <a:srgbClr val="E4E4E4"/>
                    </a:solidFill>
                  </a:tcPr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IPSec VPN Throughput </a:t>
                      </a:r>
                      <a:endParaRPr lang="en-US" sz="1000" b="1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>
                    <a:solidFill>
                      <a:srgbClr val="E4E4E4"/>
                    </a:solidFill>
                  </a:tcPr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SSL-VPN Throughput </a:t>
                      </a:r>
                      <a:endParaRPr lang="en-US" sz="1000" b="1" dirty="0" smtClean="0"/>
                    </a:p>
                  </a:txBody>
                  <a:tcPr marL="61703" marR="61703" marT="34706" marB="34706" anchor="ctr" horzOverflow="overflow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295400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defTabSz="914417">
              <a:spcBef>
                <a:spcPct val="20000"/>
              </a:spcBef>
            </a:pPr>
            <a:r>
              <a:rPr lang="en-US" sz="1200" b="1" dirty="0" smtClean="0"/>
              <a:t>FortiGate-30D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GE RJ45 Switch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</a:t>
            </a:r>
            <a:r>
              <a:rPr lang="en-US" sz="1200" dirty="0"/>
              <a:t>G</a:t>
            </a:r>
            <a:r>
              <a:rPr lang="en-US" sz="1200" dirty="0" smtClean="0"/>
              <a:t>E RJ45 WAN Ports</a:t>
            </a:r>
          </a:p>
          <a:p>
            <a:pPr defTabSz="914417">
              <a:spcBef>
                <a:spcPct val="20000"/>
              </a:spcBef>
            </a:pPr>
            <a:endParaRPr lang="en-US" sz="1200" b="1" dirty="0" smtClean="0"/>
          </a:p>
          <a:p>
            <a:pPr defTabSz="914417">
              <a:spcBef>
                <a:spcPct val="20000"/>
              </a:spcBef>
            </a:pPr>
            <a:r>
              <a:rPr lang="en-US" sz="1200" b="1" dirty="0" smtClean="0"/>
              <a:t>FortiWifi-30D</a:t>
            </a:r>
            <a:endParaRPr lang="en-US" sz="1200" b="1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GE RJ45 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GE RJ45 WAN </a:t>
            </a:r>
            <a:r>
              <a:rPr lang="en-US" sz="1200" dirty="0" smtClean="0"/>
              <a:t>Ports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Arial" charset="0"/>
              </a:rPr>
              <a:t>WiFi: 802.11a</a:t>
            </a:r>
            <a:r>
              <a:rPr lang="en-US" sz="1200" dirty="0">
                <a:latin typeface="Arial" charset="0"/>
              </a:rPr>
              <a:t>/b/g/</a:t>
            </a:r>
            <a:r>
              <a:rPr lang="en-US" sz="1200" dirty="0" smtClean="0">
                <a:latin typeface="Arial" charset="0"/>
              </a:rPr>
              <a:t>n</a:t>
            </a:r>
            <a:endParaRPr lang="en-US" sz="1200" dirty="0"/>
          </a:p>
          <a:p>
            <a:pPr defTabSz="914417">
              <a:spcBef>
                <a:spcPct val="20000"/>
              </a:spcBef>
            </a:pPr>
            <a:endParaRPr lang="en-US" sz="1200" dirty="0"/>
          </a:p>
        </p:txBody>
      </p:sp>
      <p:pic>
        <p:nvPicPr>
          <p:cNvPr id="6" name="Picture 5" descr="FGFWF-30D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699" t="7878" r="19009" b="39688"/>
          <a:stretch/>
        </p:blipFill>
        <p:spPr>
          <a:xfrm>
            <a:off x="1204148" y="1627482"/>
            <a:ext cx="3667009" cy="1896729"/>
          </a:xfrm>
          <a:prstGeom prst="rect">
            <a:avLst/>
          </a:prstGeom>
        </p:spPr>
      </p:pic>
      <p:pic>
        <p:nvPicPr>
          <p:cNvPr id="11" name="Picture 10" descr="dark_FortiASICS_SOC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5893" y="3352800"/>
            <a:ext cx="685872" cy="354119"/>
          </a:xfrm>
          <a:prstGeom prst="rect">
            <a:avLst/>
          </a:prstGeom>
        </p:spPr>
      </p:pic>
      <p:pic>
        <p:nvPicPr>
          <p:cNvPr id="13" name="Picture 12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3172" y="3382723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 descr="dark_usb_console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5200" y="3376757"/>
            <a:ext cx="570839" cy="313871"/>
          </a:xfrm>
          <a:prstGeom prst="rect">
            <a:avLst/>
          </a:prstGeom>
        </p:spPr>
      </p:pic>
      <p:cxnSp>
        <p:nvCxnSpPr>
          <p:cNvPr id="3" name="Straight Connector 2"/>
          <p:cNvCxnSpPr/>
          <p:nvPr/>
        </p:nvCxnSpPr>
        <p:spPr bwMode="auto">
          <a:xfrm>
            <a:off x="7949946" y="3339475"/>
            <a:ext cx="0" cy="381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19" name="Picture 18" descr="dark_WiFi_abgn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0" y="3330072"/>
            <a:ext cx="582212" cy="36374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920006752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invGray">
          <a:xfrm>
            <a:off x="853440" y="2806868"/>
            <a:ext cx="8290560" cy="846744"/>
          </a:xfrm>
          <a:prstGeom prst="rect">
            <a:avLst/>
          </a:prstGeom>
          <a:solidFill>
            <a:srgbClr val="3C3C3C"/>
          </a:solidFill>
          <a:ln w="28575">
            <a:noFill/>
            <a:round/>
            <a:headEnd/>
            <a:tailEnd/>
          </a:ln>
          <a:extLst/>
        </p:spPr>
        <p:txBody>
          <a:bodyPr wrap="square" rtlCol="0" anchor="ctr"/>
          <a:lstStyle/>
          <a:p>
            <a:pPr marL="914400" lvl="4" defTabSz="342879"/>
            <a:endParaRPr lang="en-US" sz="2000" b="1" dirty="0">
              <a:solidFill>
                <a:schemeClr val="bg1"/>
              </a:solidFill>
              <a:cs typeface="Arial Narrow"/>
            </a:endParaRPr>
          </a:p>
        </p:txBody>
      </p:sp>
      <p:sp>
        <p:nvSpPr>
          <p:cNvPr id="7" name="Rectangle 6"/>
          <p:cNvSpPr/>
          <p:nvPr/>
        </p:nvSpPr>
        <p:spPr bwMode="invGray">
          <a:xfrm>
            <a:off x="0" y="2806868"/>
            <a:ext cx="828842" cy="846744"/>
          </a:xfrm>
          <a:prstGeom prst="rect">
            <a:avLst/>
          </a:prstGeom>
          <a:solidFill>
            <a:srgbClr val="324040"/>
          </a:solidFill>
          <a:ln w="28575">
            <a:noFill/>
            <a:round/>
            <a:headEnd/>
            <a:tailEnd/>
          </a:ln>
          <a:extLst/>
        </p:spPr>
        <p:txBody>
          <a:bodyPr wrap="square" rtlCol="0" anchor="ctr"/>
          <a:lstStyle/>
          <a:p>
            <a:pPr marL="914400" lvl="4" defTabSz="342879"/>
            <a:endParaRPr lang="en-US" sz="2000" b="1" dirty="0">
              <a:solidFill>
                <a:schemeClr val="bg1"/>
              </a:solidFill>
              <a:cs typeface="Arial Narrow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2309797" y="2681146"/>
            <a:ext cx="5125446" cy="1098425"/>
          </a:xfrm>
        </p:spPr>
        <p:txBody>
          <a:bodyPr anchor="ctr"/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FFFFFF"/>
                </a:solidFill>
              </a:rPr>
              <a:t>FortiTap</a:t>
            </a:r>
            <a:endParaRPr lang="en-US" sz="3600" b="1" dirty="0">
              <a:solidFill>
                <a:srgbClr val="FFFFFF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460" y="2931776"/>
            <a:ext cx="616216" cy="617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94125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45" descr="Workstation_L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82797" y="2947959"/>
            <a:ext cx="871538" cy="1128713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44" descr="Database_R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39524" y="2965472"/>
            <a:ext cx="854075" cy="1087438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/>
              <a:t>FortiTap</a:t>
            </a:r>
            <a:endParaRPr lang="en-US" b="0" i="0" dirty="0"/>
          </a:p>
        </p:txBody>
      </p:sp>
      <p:sp>
        <p:nvSpPr>
          <p:cNvPr id="25" name="Rectangle 24"/>
          <p:cNvSpPr/>
          <p:nvPr/>
        </p:nvSpPr>
        <p:spPr bwMode="invGray">
          <a:xfrm>
            <a:off x="427038" y="1133142"/>
            <a:ext cx="8302542" cy="846744"/>
          </a:xfrm>
          <a:prstGeom prst="rect">
            <a:avLst/>
          </a:prstGeom>
          <a:solidFill>
            <a:srgbClr val="324040"/>
          </a:solidFill>
          <a:ln w="28575">
            <a:noFill/>
            <a:round/>
            <a:headEnd/>
            <a:tailEnd/>
          </a:ln>
          <a:extLst/>
        </p:spPr>
        <p:txBody>
          <a:bodyPr wrap="square" rtlCol="0" anchor="ctr"/>
          <a:lstStyle/>
          <a:p>
            <a:pPr marL="914400" lvl="4" defTabSz="342879"/>
            <a:r>
              <a:rPr lang="en-US" sz="2000" b="1" dirty="0">
                <a:solidFill>
                  <a:schemeClr val="bg1"/>
                </a:solidFill>
                <a:cs typeface="Arial Narrow"/>
              </a:rPr>
              <a:t>Passive network taps provide a simple and powerful way to monitor optical networks</a:t>
            </a:r>
          </a:p>
        </p:txBody>
      </p:sp>
      <p:sp>
        <p:nvSpPr>
          <p:cNvPr id="2" name="Rectangle 1"/>
          <p:cNvSpPr/>
          <p:nvPr/>
        </p:nvSpPr>
        <p:spPr>
          <a:xfrm>
            <a:off x="441934" y="2469890"/>
            <a:ext cx="3417170" cy="3108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176400">
              <a:buClr>
                <a:schemeClr val="accent6"/>
              </a:buClr>
              <a:buFont typeface="Wingdings" charset="2"/>
              <a:buChar char="§"/>
            </a:pPr>
            <a:r>
              <a:rPr lang="en-US" sz="1600" dirty="0"/>
              <a:t>Facilitate forensic analysis and reporting on network traffic flows</a:t>
            </a:r>
          </a:p>
          <a:p>
            <a:pPr marL="285750" indent="-176400">
              <a:buClr>
                <a:schemeClr val="accent6"/>
              </a:buClr>
              <a:buFont typeface="Wingdings" charset="2"/>
              <a:buChar char="§"/>
            </a:pPr>
            <a:r>
              <a:rPr lang="en-US" sz="1600" dirty="0"/>
              <a:t>Overcome inline network device monitoring system limitations</a:t>
            </a:r>
          </a:p>
          <a:p>
            <a:pPr marL="742950" lvl="1" indent="-176400">
              <a:buClr>
                <a:schemeClr val="accent6"/>
              </a:buClr>
              <a:buFont typeface="Wingdings" charset="2"/>
              <a:buChar char="§"/>
            </a:pPr>
            <a:r>
              <a:rPr lang="en-US" sz="1400" dirty="0"/>
              <a:t>Significantly less performance impact on network traffic</a:t>
            </a:r>
          </a:p>
          <a:p>
            <a:pPr marL="742950" lvl="1" indent="-176400">
              <a:buClr>
                <a:schemeClr val="accent6"/>
              </a:buClr>
              <a:buFont typeface="Wingdings" charset="2"/>
              <a:buChar char="§"/>
            </a:pPr>
            <a:r>
              <a:rPr lang="en-US" sz="1400" dirty="0"/>
              <a:t>More cost efficient when monitoring high bandwidth aggregated links with 10G interfaces and beyond</a:t>
            </a:r>
          </a:p>
          <a:p>
            <a:pPr marL="285750" indent="-176400">
              <a:buClr>
                <a:schemeClr val="accent6"/>
              </a:buClr>
              <a:buFont typeface="Wingdings" charset="2"/>
              <a:buChar char="§"/>
            </a:pPr>
            <a:r>
              <a:rPr lang="en-US" sz="1600" dirty="0"/>
              <a:t>Ideal for FortiGate deployed with Sniffer mode and FortiSandbox standalone Mode.</a:t>
            </a:r>
          </a:p>
        </p:txBody>
      </p:sp>
      <p:sp>
        <p:nvSpPr>
          <p:cNvPr id="26" name="Rounded Rectangle 25"/>
          <p:cNvSpPr/>
          <p:nvPr/>
        </p:nvSpPr>
        <p:spPr bwMode="auto">
          <a:xfrm>
            <a:off x="5242556" y="2780727"/>
            <a:ext cx="2582333" cy="1693334"/>
          </a:xfrm>
          <a:prstGeom prst="roundRect">
            <a:avLst>
              <a:gd name="adj" fmla="val 10215"/>
            </a:avLst>
          </a:prstGeom>
          <a:solidFill>
            <a:schemeClr val="bg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cxnSp>
        <p:nvCxnSpPr>
          <p:cNvPr id="27" name="Straight Arrow Connector 26"/>
          <p:cNvCxnSpPr/>
          <p:nvPr/>
        </p:nvCxnSpPr>
        <p:spPr bwMode="auto">
          <a:xfrm flipV="1">
            <a:off x="4593443" y="3147616"/>
            <a:ext cx="3739446" cy="28223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57150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8" name="Straight Arrow Connector 27"/>
          <p:cNvCxnSpPr/>
          <p:nvPr/>
        </p:nvCxnSpPr>
        <p:spPr bwMode="auto">
          <a:xfrm flipH="1">
            <a:off x="4593443" y="3726172"/>
            <a:ext cx="3668890" cy="28223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57150" cap="flat" cmpd="sng" algn="ctr">
            <a:solidFill>
              <a:schemeClr val="accent4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9" name="Rounded Rectangle 28"/>
          <p:cNvSpPr/>
          <p:nvPr/>
        </p:nvSpPr>
        <p:spPr bwMode="auto">
          <a:xfrm>
            <a:off x="5002668" y="2978282"/>
            <a:ext cx="338666" cy="437445"/>
          </a:xfrm>
          <a:prstGeom prst="round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latin typeface="Arial" charset="0"/>
              </a:rPr>
              <a:t>IN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chemeClr val="bg2">
                  <a:lumMod val="90000"/>
                </a:schemeClr>
              </a:solidFill>
              <a:effectLst/>
              <a:latin typeface="Arial" charset="0"/>
            </a:endParaRPr>
          </a:p>
        </p:txBody>
      </p:sp>
      <p:sp>
        <p:nvSpPr>
          <p:cNvPr id="30" name="Rounded Rectangle 29"/>
          <p:cNvSpPr/>
          <p:nvPr/>
        </p:nvSpPr>
        <p:spPr bwMode="auto">
          <a:xfrm>
            <a:off x="5013957" y="3525793"/>
            <a:ext cx="338666" cy="437445"/>
          </a:xfrm>
          <a:prstGeom prst="round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latin typeface="Arial" charset="0"/>
              </a:rPr>
              <a:t>OUT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chemeClr val="bg2">
                  <a:lumMod val="90000"/>
                </a:schemeClr>
              </a:solidFill>
              <a:effectLst/>
              <a:latin typeface="Arial" charset="0"/>
            </a:endParaRPr>
          </a:p>
        </p:txBody>
      </p:sp>
      <p:sp>
        <p:nvSpPr>
          <p:cNvPr id="31" name="Rounded Rectangle 30"/>
          <p:cNvSpPr/>
          <p:nvPr/>
        </p:nvSpPr>
        <p:spPr bwMode="auto">
          <a:xfrm>
            <a:off x="7680957" y="2933127"/>
            <a:ext cx="338666" cy="437445"/>
          </a:xfrm>
          <a:prstGeom prst="round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latin typeface="Arial" charset="0"/>
              </a:rPr>
              <a:t>OUT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chemeClr val="bg2">
                  <a:lumMod val="90000"/>
                </a:schemeClr>
              </a:solidFill>
              <a:effectLst/>
              <a:latin typeface="Arial" charset="0"/>
            </a:endParaRPr>
          </a:p>
        </p:txBody>
      </p:sp>
      <p:sp>
        <p:nvSpPr>
          <p:cNvPr id="32" name="Rounded Rectangle 31"/>
          <p:cNvSpPr/>
          <p:nvPr/>
        </p:nvSpPr>
        <p:spPr bwMode="auto">
          <a:xfrm>
            <a:off x="7678135" y="3480638"/>
            <a:ext cx="338666" cy="437445"/>
          </a:xfrm>
          <a:prstGeom prst="round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latin typeface="Arial" charset="0"/>
              </a:rPr>
              <a:t>IN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chemeClr val="bg2">
                  <a:lumMod val="90000"/>
                </a:schemeClr>
              </a:solidFill>
              <a:effectLst/>
              <a:latin typeface="Arial" charset="0"/>
            </a:endParaRPr>
          </a:p>
        </p:txBody>
      </p:sp>
      <p:sp>
        <p:nvSpPr>
          <p:cNvPr id="33" name="Rectangle 32"/>
          <p:cNvSpPr/>
          <p:nvPr/>
        </p:nvSpPr>
        <p:spPr bwMode="auto">
          <a:xfrm rot="3241308">
            <a:off x="6681889" y="3048839"/>
            <a:ext cx="620889" cy="211666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34" name="Rectangle 33"/>
          <p:cNvSpPr/>
          <p:nvPr/>
        </p:nvSpPr>
        <p:spPr bwMode="auto">
          <a:xfrm rot="18358692" flipH="1">
            <a:off x="5832401" y="3596350"/>
            <a:ext cx="620889" cy="211666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cxnSp>
        <p:nvCxnSpPr>
          <p:cNvPr id="35" name="Straight Arrow Connector 34"/>
          <p:cNvCxnSpPr/>
          <p:nvPr/>
        </p:nvCxnSpPr>
        <p:spPr bwMode="auto">
          <a:xfrm flipH="1">
            <a:off x="6230333" y="3768505"/>
            <a:ext cx="14112" cy="1397000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57150" cap="flat" cmpd="sng" algn="ctr">
            <a:solidFill>
              <a:schemeClr val="accent4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6" name="Straight Arrow Connector 35"/>
          <p:cNvCxnSpPr/>
          <p:nvPr/>
        </p:nvCxnSpPr>
        <p:spPr bwMode="auto">
          <a:xfrm>
            <a:off x="6834288" y="3158905"/>
            <a:ext cx="16934" cy="2006600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57150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7" name="Rounded Rectangle 36"/>
          <p:cNvSpPr/>
          <p:nvPr/>
        </p:nvSpPr>
        <p:spPr bwMode="auto">
          <a:xfrm rot="5400000">
            <a:off x="6080758" y="4225703"/>
            <a:ext cx="338666" cy="437445"/>
          </a:xfrm>
          <a:prstGeom prst="round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latin typeface="Arial" charset="0"/>
              </a:rPr>
              <a:t>OUT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chemeClr val="bg2">
                  <a:lumMod val="90000"/>
                </a:schemeClr>
              </a:solidFill>
              <a:effectLst/>
              <a:latin typeface="Arial" charset="0"/>
            </a:endParaRPr>
          </a:p>
        </p:txBody>
      </p:sp>
      <p:sp>
        <p:nvSpPr>
          <p:cNvPr id="38" name="Rounded Rectangle 37"/>
          <p:cNvSpPr/>
          <p:nvPr/>
        </p:nvSpPr>
        <p:spPr bwMode="auto">
          <a:xfrm rot="5400000">
            <a:off x="6684713" y="4222882"/>
            <a:ext cx="338666" cy="437445"/>
          </a:xfrm>
          <a:prstGeom prst="round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latin typeface="Arial" charset="0"/>
              </a:rPr>
              <a:t>OUT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chemeClr val="bg2">
                  <a:lumMod val="90000"/>
                </a:schemeClr>
              </a:solidFill>
              <a:effectLst/>
              <a:latin typeface="Arial" charset="0"/>
            </a:endParaRPr>
          </a:p>
        </p:txBody>
      </p:sp>
      <p:pic>
        <p:nvPicPr>
          <p:cNvPr id="39" name="Picture 38" descr="2U_F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25307" y="5150513"/>
            <a:ext cx="2053810" cy="49477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196" y="1260724"/>
            <a:ext cx="616216" cy="617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79383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FortiTap Series</a:t>
            </a:r>
            <a:endParaRPr lang="en-US" dirty="0"/>
          </a:p>
        </p:txBody>
      </p:sp>
      <p:pic>
        <p:nvPicPr>
          <p:cNvPr id="7" name="Picture 6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74334" y="1185334"/>
            <a:ext cx="6194777" cy="1354666"/>
          </a:xfrm>
          <a:prstGeom prst="rect">
            <a:avLst/>
          </a:prstGeom>
          <a:extLst>
            <a:ext uri="{FAA26D3D-D897-4be2-8F04-BA451C77F1D7}">
              <ma14:placeholderFlag xmlns:ma14="http://schemas.microsoft.com/office/mac/drawingml/2011/main"/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37447" y="1411107"/>
            <a:ext cx="12699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FortiTap 124A Chassis</a:t>
            </a:r>
          </a:p>
        </p:txBody>
      </p:sp>
      <p:pic>
        <p:nvPicPr>
          <p:cNvPr id="10" name="Picture 9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73113" y="2399799"/>
            <a:ext cx="1270000" cy="1693334"/>
          </a:xfrm>
          <a:prstGeom prst="rect">
            <a:avLst/>
          </a:prstGeom>
        </p:spPr>
      </p:pic>
      <p:pic>
        <p:nvPicPr>
          <p:cNvPr id="12" name="Picture 11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0" y="2371577"/>
            <a:ext cx="1453448" cy="1707445"/>
          </a:xfrm>
          <a:prstGeom prst="rect">
            <a:avLst/>
          </a:prstGeom>
        </p:spPr>
      </p:pic>
      <p:pic>
        <p:nvPicPr>
          <p:cNvPr id="13" name="Picture 12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99114" y="2286910"/>
            <a:ext cx="1382887" cy="1919113"/>
          </a:xfrm>
          <a:prstGeom prst="rect">
            <a:avLst/>
          </a:prstGeom>
        </p:spPr>
      </p:pic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7343377"/>
              </p:ext>
            </p:extLst>
          </p:nvPr>
        </p:nvGraphicFramePr>
        <p:xfrm>
          <a:off x="381000" y="4200376"/>
          <a:ext cx="8367888" cy="1910080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1326444"/>
                <a:gridCol w="1173574"/>
                <a:gridCol w="1173574"/>
                <a:gridCol w="1173574"/>
                <a:gridCol w="1173574"/>
                <a:gridCol w="1173574"/>
                <a:gridCol w="1173574"/>
              </a:tblGrid>
              <a:tr h="370840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CA" sz="1300" b="1" dirty="0" smtClean="0"/>
                        <a:t>1G/10G Module </a:t>
                      </a:r>
                      <a:endParaRPr lang="en-US" sz="1300" b="1" dirty="0" smtClean="0">
                        <a:solidFill>
                          <a:srgbClr val="404040"/>
                        </a:solidFill>
                        <a:latin typeface="Helvetica 55 Roman"/>
                        <a:cs typeface="Helvetica 55 Roman"/>
                      </a:endParaRPr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CA" sz="1300" b="1" dirty="0" smtClean="0"/>
                        <a:t>40G Module</a:t>
                      </a:r>
                      <a:endParaRPr lang="en-US" sz="1300" b="1" dirty="0" smtClean="0">
                        <a:solidFill>
                          <a:srgbClr val="404040"/>
                        </a:solidFill>
                        <a:latin typeface="Helvetica 55 Roman"/>
                        <a:cs typeface="Helvetica 55 Roman"/>
                      </a:endParaRPr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CA" sz="1300" b="1" dirty="0" smtClean="0"/>
                        <a:t>100G Module </a:t>
                      </a:r>
                      <a:endParaRPr lang="en-US" sz="1300" b="1" dirty="0" smtClean="0">
                        <a:solidFill>
                          <a:srgbClr val="404040"/>
                        </a:solidFill>
                        <a:latin typeface="Helvetica 55 Roman"/>
                        <a:cs typeface="Helvetica 55 Roman"/>
                      </a:endParaRPr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endParaRPr lang="en-US" sz="1200" b="1" dirty="0">
                        <a:solidFill>
                          <a:srgbClr val="F2F2F2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>
                          <a:solidFill>
                            <a:schemeClr val="bg1"/>
                          </a:solidFill>
                        </a:rPr>
                        <a:t>Multi-mode fiber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bg1"/>
                          </a:solidFill>
                        </a:rPr>
                        <a:t>single-mode fiber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>
                          <a:solidFill>
                            <a:schemeClr val="bg1"/>
                          </a:solidFill>
                        </a:rPr>
                        <a:t>Multi-mode fiber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bg1"/>
                          </a:solidFill>
                        </a:rPr>
                        <a:t>single-mode fiber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>
                          <a:solidFill>
                            <a:schemeClr val="bg1"/>
                          </a:solidFill>
                        </a:rPr>
                        <a:t>Multi-mode fiber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bg1"/>
                          </a:solidFill>
                        </a:rPr>
                        <a:t>single-mode fiber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2F2F2"/>
                          </a:solidFill>
                        </a:rPr>
                        <a:t>50/50 Split</a:t>
                      </a:r>
                      <a:endParaRPr lang="en-US" sz="1300" b="1" dirty="0">
                        <a:solidFill>
                          <a:srgbClr val="F2F2F2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0" dirty="0" smtClean="0">
                          <a:solidFill>
                            <a:schemeClr val="tx1"/>
                          </a:solidFill>
                        </a:rPr>
                        <a:t>FTP-15M</a:t>
                      </a:r>
                      <a:endParaRPr lang="en-US" sz="13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0" dirty="0" smtClean="0">
                          <a:solidFill>
                            <a:schemeClr val="tx1"/>
                          </a:solidFill>
                        </a:rPr>
                        <a:t>FTP-15S</a:t>
                      </a:r>
                      <a:endParaRPr lang="en-US" sz="13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0" dirty="0" smtClean="0">
                          <a:solidFill>
                            <a:schemeClr val="tx1"/>
                          </a:solidFill>
                        </a:rPr>
                        <a:t>FTP-45M</a:t>
                      </a:r>
                      <a:endParaRPr lang="en-US" sz="13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0" dirty="0" smtClean="0">
                          <a:solidFill>
                            <a:schemeClr val="tx1"/>
                          </a:solidFill>
                        </a:rPr>
                        <a:t>FTP-45S</a:t>
                      </a:r>
                      <a:endParaRPr lang="en-US" sz="13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0" dirty="0" smtClean="0">
                          <a:solidFill>
                            <a:schemeClr val="tx1"/>
                          </a:solidFill>
                        </a:rPr>
                        <a:t>FTP-105M</a:t>
                      </a:r>
                      <a:endParaRPr lang="en-US" sz="13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0" dirty="0" smtClean="0">
                          <a:solidFill>
                            <a:schemeClr val="tx1"/>
                          </a:solidFill>
                        </a:rPr>
                        <a:t>FTP-105S</a:t>
                      </a:r>
                      <a:endParaRPr lang="en-US" sz="13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2F2F2"/>
                          </a:solidFill>
                        </a:rPr>
                        <a:t>70/30</a:t>
                      </a:r>
                      <a:r>
                        <a:rPr lang="en-US" sz="1300" b="1" baseline="0" dirty="0" smtClean="0">
                          <a:solidFill>
                            <a:srgbClr val="F2F2F2"/>
                          </a:solidFill>
                        </a:rPr>
                        <a:t> Spilt</a:t>
                      </a:r>
                      <a:endParaRPr lang="en-US" sz="1300" b="1" dirty="0">
                        <a:solidFill>
                          <a:srgbClr val="F2F2F2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0" dirty="0" smtClean="0">
                          <a:solidFill>
                            <a:schemeClr val="tx1"/>
                          </a:solidFill>
                        </a:rPr>
                        <a:t>FTP-17M</a:t>
                      </a:r>
                      <a:endParaRPr lang="en-US" sz="13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0" dirty="0" smtClean="0">
                          <a:solidFill>
                            <a:schemeClr val="tx1"/>
                          </a:solidFill>
                        </a:rPr>
                        <a:t>FTP-17S</a:t>
                      </a:r>
                      <a:endParaRPr lang="en-US" sz="13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0" dirty="0" smtClean="0">
                          <a:solidFill>
                            <a:schemeClr val="tx1"/>
                          </a:solidFill>
                        </a:rPr>
                        <a:t>FTP-47M</a:t>
                      </a:r>
                      <a:endParaRPr lang="en-US" sz="13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0" dirty="0" smtClean="0">
                          <a:solidFill>
                            <a:schemeClr val="tx1"/>
                          </a:solidFill>
                        </a:rPr>
                        <a:t>FTP-47S</a:t>
                      </a:r>
                      <a:endParaRPr lang="en-US" sz="13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0" dirty="0" smtClean="0">
                          <a:solidFill>
                            <a:schemeClr val="tx1"/>
                          </a:solidFill>
                        </a:rPr>
                        <a:t>FTP-107M</a:t>
                      </a:r>
                      <a:endParaRPr lang="en-US" sz="13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0" dirty="0" smtClean="0">
                          <a:solidFill>
                            <a:schemeClr val="tx1"/>
                          </a:solidFill>
                        </a:rPr>
                        <a:t>FTP-107S</a:t>
                      </a:r>
                      <a:endParaRPr lang="en-US" sz="13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2F2F2"/>
                          </a:solidFill>
                        </a:rPr>
                        <a:t>FortiCare</a:t>
                      </a:r>
                      <a:endParaRPr lang="en-US" sz="1300" b="1" dirty="0">
                        <a:solidFill>
                          <a:srgbClr val="F2F2F2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1300" b="0" dirty="0" smtClean="0">
                          <a:solidFill>
                            <a:schemeClr val="tx1"/>
                          </a:solidFill>
                        </a:rPr>
                        <a:t>8x5 Annual Contract</a:t>
                      </a:r>
                      <a:endParaRPr lang="en-US" sz="13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434624" y="3046083"/>
            <a:ext cx="11599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Modules</a:t>
            </a:r>
          </a:p>
        </p:txBody>
      </p:sp>
    </p:spTree>
    <p:extLst>
      <p:ext uri="{BB962C8B-B14F-4D97-AF65-F5344CB8AC3E}">
        <p14:creationId xmlns:p14="http://schemas.microsoft.com/office/powerpoint/2010/main" val="643196279"/>
      </p:ext>
    </p:extLst>
  </p:cSld>
  <p:clrMapOvr>
    <a:masterClrMapping/>
  </p:clrMapOvr>
  <p:transition xmlns:p14="http://schemas.microsoft.com/office/powerpoint/2010/main">
    <p:wipe dir="r"/>
  </p:transition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invGray">
          <a:xfrm>
            <a:off x="853440" y="2806868"/>
            <a:ext cx="8290560" cy="846744"/>
          </a:xfrm>
          <a:prstGeom prst="rect">
            <a:avLst/>
          </a:prstGeom>
          <a:solidFill>
            <a:srgbClr val="3C3C3C"/>
          </a:solidFill>
          <a:ln w="28575">
            <a:noFill/>
            <a:round/>
            <a:headEnd/>
            <a:tailEnd/>
          </a:ln>
          <a:extLst/>
        </p:spPr>
        <p:txBody>
          <a:bodyPr wrap="square" rtlCol="0" anchor="ctr"/>
          <a:lstStyle/>
          <a:p>
            <a:pPr marL="914400" lvl="4" defTabSz="342879"/>
            <a:endParaRPr lang="en-US" sz="2000" b="1" dirty="0">
              <a:solidFill>
                <a:schemeClr val="bg1"/>
              </a:solidFill>
              <a:cs typeface="Arial Narrow"/>
            </a:endParaRPr>
          </a:p>
        </p:txBody>
      </p:sp>
      <p:sp>
        <p:nvSpPr>
          <p:cNvPr id="7" name="Rectangle 6"/>
          <p:cNvSpPr/>
          <p:nvPr/>
        </p:nvSpPr>
        <p:spPr bwMode="invGray">
          <a:xfrm>
            <a:off x="0" y="2806868"/>
            <a:ext cx="828842" cy="846744"/>
          </a:xfrm>
          <a:prstGeom prst="rect">
            <a:avLst/>
          </a:prstGeom>
          <a:solidFill>
            <a:srgbClr val="324040"/>
          </a:solidFill>
          <a:ln w="28575">
            <a:noFill/>
            <a:round/>
            <a:headEnd/>
            <a:tailEnd/>
          </a:ln>
          <a:extLst/>
        </p:spPr>
        <p:txBody>
          <a:bodyPr wrap="square" rtlCol="0" anchor="ctr"/>
          <a:lstStyle/>
          <a:p>
            <a:pPr marL="914400" lvl="4" defTabSz="342879"/>
            <a:endParaRPr lang="en-US" sz="2000" b="1" dirty="0">
              <a:solidFill>
                <a:schemeClr val="bg1"/>
              </a:solidFill>
              <a:cs typeface="Arial Narrow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2309797" y="2681146"/>
            <a:ext cx="5125446" cy="1098425"/>
          </a:xfrm>
        </p:spPr>
        <p:txBody>
          <a:bodyPr anchor="ctr"/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FFFFFF"/>
                </a:solidFill>
              </a:rPr>
              <a:t>Other Information</a:t>
            </a:r>
            <a:endParaRPr lang="en-US" sz="36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730566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Virtual Appliance Platforms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0234820"/>
              </p:ext>
            </p:extLst>
          </p:nvPr>
        </p:nvGraphicFramePr>
        <p:xfrm>
          <a:off x="252002" y="1260000"/>
          <a:ext cx="8639996" cy="4659205"/>
        </p:xfrm>
        <a:graphic>
          <a:graphicData uri="http://schemas.openxmlformats.org/drawingml/2006/table">
            <a:tbl>
              <a:tblPr firstRow="1" bandRow="1">
                <a:effectLst/>
                <a:tableStyleId>{E8034E78-7F5D-4C2E-B375-FC64B27BC917}</a:tableStyleId>
              </a:tblPr>
              <a:tblGrid>
                <a:gridCol w="1564136"/>
                <a:gridCol w="643260"/>
                <a:gridCol w="643260"/>
                <a:gridCol w="643260"/>
                <a:gridCol w="643260"/>
                <a:gridCol w="643260"/>
                <a:gridCol w="643260"/>
                <a:gridCol w="643260"/>
                <a:gridCol w="643260"/>
                <a:gridCol w="643260"/>
                <a:gridCol w="643260"/>
                <a:gridCol w="643260"/>
              </a:tblGrid>
              <a:tr h="34233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Virtual Appliance</a:t>
                      </a:r>
                    </a:p>
                  </a:txBody>
                  <a:tcPr marL="127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C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VMware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Citrix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Open Source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Amazon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Microsoft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51197">
                <a:tc vMerge="1">
                  <a:txBody>
                    <a:bodyPr/>
                    <a:lstStyle/>
                    <a:p>
                      <a:pPr algn="l" fontAlgn="ctr"/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u="none" strike="noStrike" dirty="0" smtClean="0">
                          <a:solidFill>
                            <a:srgbClr val="FFFFFF"/>
                          </a:solidFill>
                          <a:effectLst/>
                        </a:rPr>
                        <a:t>vSphere v4.0/4.1</a:t>
                      </a:r>
                      <a:endParaRPr lang="en-US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u="none" strike="noStrike" dirty="0" smtClean="0">
                          <a:solidFill>
                            <a:srgbClr val="FFFFFF"/>
                          </a:solidFill>
                          <a:effectLst/>
                        </a:rPr>
                        <a:t>vSphere v5.0</a:t>
                      </a:r>
                      <a:endParaRPr lang="en-US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u="none" strike="noStrike" dirty="0" smtClean="0">
                          <a:solidFill>
                            <a:srgbClr val="FFFFFF"/>
                          </a:solidFill>
                          <a:effectLst/>
                        </a:rPr>
                        <a:t>vSphere v5.1</a:t>
                      </a:r>
                      <a:endParaRPr lang="en-US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u="none" strike="noStrike" dirty="0" smtClean="0">
                          <a:solidFill>
                            <a:srgbClr val="FFFFFF"/>
                          </a:solidFill>
                          <a:effectLst/>
                        </a:rPr>
                        <a:t>vSphere v5.5</a:t>
                      </a:r>
                      <a:endParaRPr lang="en-US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u="none" strike="noStrike" dirty="0" smtClean="0">
                          <a:solidFill>
                            <a:srgbClr val="FFFFFF"/>
                          </a:solidFill>
                          <a:effectLst/>
                        </a:rPr>
                        <a:t>Xen</a:t>
                      </a:r>
                    </a:p>
                    <a:p>
                      <a:pPr algn="ctr" fontAlgn="ctr"/>
                      <a:r>
                        <a:rPr lang="en-US" sz="1100" b="0" u="none" strike="noStrike" dirty="0" smtClean="0">
                          <a:solidFill>
                            <a:srgbClr val="FFFFFF"/>
                          </a:solidFill>
                          <a:effectLst/>
                        </a:rPr>
                        <a:t>Server</a:t>
                      </a:r>
                    </a:p>
                    <a:p>
                      <a:pPr algn="ctr" fontAlgn="ctr"/>
                      <a:r>
                        <a:rPr lang="en-US" sz="1100" b="0" u="none" strike="noStrike" dirty="0" smtClean="0">
                          <a:solidFill>
                            <a:srgbClr val="FFFFFF"/>
                          </a:solidFill>
                          <a:effectLst/>
                        </a:rPr>
                        <a:t>v5.6 SP2</a:t>
                      </a:r>
                      <a:endParaRPr lang="en-US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u="none" strike="noStrike" dirty="0" smtClean="0">
                          <a:solidFill>
                            <a:srgbClr val="FFFFFF"/>
                          </a:solidFill>
                          <a:effectLst/>
                        </a:rPr>
                        <a:t>Xen</a:t>
                      </a:r>
                    </a:p>
                    <a:p>
                      <a:pPr algn="ctr" fontAlgn="ctr"/>
                      <a:r>
                        <a:rPr lang="en-US" sz="1100" b="0" u="none" strike="noStrike" dirty="0" smtClean="0">
                          <a:solidFill>
                            <a:srgbClr val="FFFFFF"/>
                          </a:solidFill>
                          <a:effectLst/>
                        </a:rPr>
                        <a:t>Server v6.0</a:t>
                      </a:r>
                      <a:endParaRPr lang="en-US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u="none" strike="noStrike" dirty="0" smtClean="0">
                          <a:solidFill>
                            <a:srgbClr val="FFFFFF"/>
                          </a:solidFill>
                          <a:effectLst/>
                        </a:rPr>
                        <a:t>Xen</a:t>
                      </a:r>
                      <a:endParaRPr lang="en-US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u="none" strike="noStrike" dirty="0" smtClean="0">
                          <a:solidFill>
                            <a:srgbClr val="FFFFFF"/>
                          </a:solidFill>
                          <a:effectLst/>
                        </a:rPr>
                        <a:t>KVM</a:t>
                      </a:r>
                      <a:endParaRPr lang="en-US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u="none" strike="noStrike" dirty="0" smtClean="0">
                          <a:solidFill>
                            <a:srgbClr val="FFFFFF"/>
                          </a:solidFill>
                          <a:effectLst/>
                        </a:rPr>
                        <a:t>AWS</a:t>
                      </a:r>
                      <a:endParaRPr lang="en-US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u="none" strike="noStrike" dirty="0" smtClean="0">
                          <a:solidFill>
                            <a:srgbClr val="FFFFFF"/>
                          </a:solidFill>
                          <a:effectLst/>
                        </a:rPr>
                        <a:t>Hyper-V 2008 R2</a:t>
                      </a:r>
                      <a:endParaRPr lang="en-US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u="none" strike="noStrike" dirty="0" smtClean="0">
                          <a:solidFill>
                            <a:srgbClr val="FFFFFF"/>
                          </a:solidFill>
                          <a:effectLst/>
                        </a:rPr>
                        <a:t>Hyper-V 2012</a:t>
                      </a:r>
                      <a:endParaRPr lang="en-US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</a:tr>
              <a:tr h="3423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Arial"/>
                          <a:cs typeface="Arial"/>
                        </a:rPr>
                        <a:t>FortiGate-</a:t>
                      </a:r>
                      <a:r>
                        <a:rPr lang="en-US" sz="11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cs typeface="Arial"/>
                        </a:rPr>
                        <a:t>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3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Arial"/>
                          <a:cs typeface="Arial"/>
                        </a:rPr>
                        <a:t>FortiManager-VM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3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Arial"/>
                          <a:cs typeface="Arial"/>
                        </a:rPr>
                        <a:t>FortiAnalyzer-VM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3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Arial"/>
                          <a:cs typeface="Arial"/>
                        </a:rPr>
                        <a:t>FortiWeb-VM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200" baseline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200" dirty="0" smtClean="0">
                        <a:solidFill>
                          <a:srgbClr val="637F7F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3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Arial"/>
                          <a:cs typeface="Arial"/>
                        </a:rPr>
                        <a:t>FortiMail-VM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solidFill>
                            <a:srgbClr val="637F7F"/>
                          </a:solidFill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637F7F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3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Arial"/>
                          <a:cs typeface="Arial"/>
                        </a:rPr>
                        <a:t>FortiAuthenticator-VM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3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Arial"/>
                          <a:cs typeface="Arial"/>
                        </a:rPr>
                        <a:t>FortiADC-VM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2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2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2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3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Arial"/>
                          <a:cs typeface="Arial"/>
                        </a:rPr>
                        <a:t>FortiCache-VM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3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cs typeface="Arial"/>
                        </a:rPr>
                        <a:t>FortiVoice-VM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2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2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2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2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2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2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2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3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cs typeface="Arial"/>
                        </a:rPr>
                        <a:t>FortiRecorder-VM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2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2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2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2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2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334">
                <a:tc>
                  <a:txBody>
                    <a:bodyPr/>
                    <a:lstStyle/>
                    <a:p>
                      <a:pPr marL="0" marR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cs typeface="Arial"/>
                        </a:rPr>
                        <a:t>FortiSandbox-VM</a:t>
                      </a: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2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2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2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2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2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2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2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2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3" name="TextBox 32"/>
          <p:cNvSpPr txBox="1"/>
          <p:nvPr/>
        </p:nvSpPr>
        <p:spPr>
          <a:xfrm>
            <a:off x="7394328" y="3132955"/>
            <a:ext cx="22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39679" y="6144369"/>
            <a:ext cx="3124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Also available as pay-as-you-go licensing option</a:t>
            </a:r>
          </a:p>
        </p:txBody>
      </p:sp>
    </p:spTree>
    <p:extLst>
      <p:ext uri="{BB962C8B-B14F-4D97-AF65-F5344CB8AC3E}">
        <p14:creationId xmlns:p14="http://schemas.microsoft.com/office/powerpoint/2010/main" val="1801365972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Change Log</a:t>
            </a:r>
            <a:endParaRPr lang="en-US" b="0" i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9713" y="1325563"/>
            <a:ext cx="8675687" cy="4840989"/>
          </a:xfrm>
        </p:spPr>
        <p:txBody>
          <a:bodyPr numCol="3"/>
          <a:lstStyle/>
          <a:p>
            <a:pPr marL="0" indent="0">
              <a:buNone/>
            </a:pPr>
            <a:r>
              <a:rPr lang="en-US" sz="1000" b="1" dirty="0" smtClean="0"/>
              <a:t>Mar 2014</a:t>
            </a:r>
            <a:endParaRPr lang="en-US" sz="1000" b="1" dirty="0"/>
          </a:p>
          <a:p>
            <a:r>
              <a:rPr lang="en-US" sz="1000" dirty="0" smtClean="0"/>
              <a:t>Update feature Matrix</a:t>
            </a:r>
          </a:p>
          <a:p>
            <a:r>
              <a:rPr lang="en-US" sz="1000" dirty="0" smtClean="0"/>
              <a:t>Update FortiADC product line</a:t>
            </a:r>
          </a:p>
          <a:p>
            <a:r>
              <a:rPr lang="en-US" sz="1000" dirty="0"/>
              <a:t>Update </a:t>
            </a:r>
            <a:r>
              <a:rPr lang="en-US" sz="1000" dirty="0" err="1" smtClean="0"/>
              <a:t>FortiDDOS</a:t>
            </a:r>
            <a:r>
              <a:rPr lang="en-US" sz="1000" dirty="0" smtClean="0"/>
              <a:t> product line</a:t>
            </a:r>
          </a:p>
          <a:p>
            <a:r>
              <a:rPr lang="en-US" sz="1000" dirty="0" smtClean="0"/>
              <a:t>Correct some FortiSwitch info</a:t>
            </a:r>
          </a:p>
          <a:p>
            <a:r>
              <a:rPr lang="en-US" sz="1000" dirty="0" smtClean="0"/>
              <a:t>Add FortiGate-VM AWS</a:t>
            </a:r>
          </a:p>
          <a:p>
            <a:r>
              <a:rPr lang="en-US" sz="1000" dirty="0" smtClean="0"/>
              <a:t>Edit FortiWeb</a:t>
            </a:r>
            <a:endParaRPr lang="en-US" sz="1000" b="1" dirty="0" smtClean="0"/>
          </a:p>
          <a:p>
            <a:endParaRPr lang="en-US" sz="1000" b="1" dirty="0"/>
          </a:p>
          <a:p>
            <a:pPr marL="0" indent="0">
              <a:buNone/>
            </a:pPr>
            <a:r>
              <a:rPr lang="en-US" sz="1000" b="1" dirty="0" smtClean="0"/>
              <a:t>Apr 2014	</a:t>
            </a:r>
          </a:p>
          <a:p>
            <a:r>
              <a:rPr lang="en-US" sz="1000" dirty="0" smtClean="0"/>
              <a:t>Adds FSA 1000D</a:t>
            </a:r>
          </a:p>
          <a:p>
            <a:endParaRPr lang="en-US" sz="1000" dirty="0"/>
          </a:p>
          <a:p>
            <a:pPr marL="0" indent="0">
              <a:buNone/>
            </a:pPr>
            <a:r>
              <a:rPr lang="en-US" sz="1000" b="1" dirty="0" smtClean="0"/>
              <a:t>Jun 2014</a:t>
            </a:r>
            <a:r>
              <a:rPr lang="en-US" sz="1000" b="1" dirty="0"/>
              <a:t>	</a:t>
            </a:r>
          </a:p>
          <a:p>
            <a:r>
              <a:rPr lang="en-US" sz="1000" dirty="0"/>
              <a:t>Adds </a:t>
            </a:r>
            <a:r>
              <a:rPr lang="en-US" sz="1000" dirty="0" smtClean="0"/>
              <a:t>FSW 1024/1048D</a:t>
            </a:r>
          </a:p>
          <a:p>
            <a:endParaRPr lang="en-US" sz="1000" dirty="0"/>
          </a:p>
          <a:p>
            <a:pPr marL="0" indent="0">
              <a:buNone/>
            </a:pPr>
            <a:r>
              <a:rPr lang="en-US" sz="1000" b="1" dirty="0" smtClean="0"/>
              <a:t>Jul </a:t>
            </a:r>
            <a:r>
              <a:rPr lang="en-US" sz="1000" b="1" dirty="0"/>
              <a:t>2014	</a:t>
            </a:r>
          </a:p>
          <a:p>
            <a:r>
              <a:rPr lang="en-US" sz="1000" dirty="0"/>
              <a:t>Adds </a:t>
            </a:r>
            <a:r>
              <a:rPr lang="en-US" sz="1000" dirty="0" smtClean="0"/>
              <a:t>FG-300D/500D</a:t>
            </a:r>
          </a:p>
          <a:p>
            <a:endParaRPr lang="en-US" sz="1000" dirty="0" smtClean="0"/>
          </a:p>
          <a:p>
            <a:pPr marL="0" indent="0">
              <a:buNone/>
            </a:pPr>
            <a:endParaRPr lang="en-US" sz="1000" b="1" dirty="0" smtClean="0"/>
          </a:p>
          <a:p>
            <a:pPr marL="0" indent="0">
              <a:buNone/>
            </a:pPr>
            <a:r>
              <a:rPr lang="en-US" sz="1000" b="1" dirty="0" smtClean="0"/>
              <a:t>Aug2014</a:t>
            </a:r>
            <a:r>
              <a:rPr lang="en-US" sz="1000" b="1" dirty="0"/>
              <a:t>	</a:t>
            </a:r>
          </a:p>
          <a:p>
            <a:r>
              <a:rPr lang="en-US" sz="1000" dirty="0"/>
              <a:t>Adds FG</a:t>
            </a:r>
            <a:r>
              <a:rPr lang="en-US" sz="1000" dirty="0" smtClean="0"/>
              <a:t>-5001D &amp; FCTL-5903C</a:t>
            </a:r>
          </a:p>
          <a:p>
            <a:r>
              <a:rPr lang="en-US" sz="1000" dirty="0" smtClean="0"/>
              <a:t>Remove FG/FWF20C (EOL)</a:t>
            </a:r>
          </a:p>
          <a:p>
            <a:r>
              <a:rPr lang="en-US" sz="1000" dirty="0" smtClean="0"/>
              <a:t>Realign FortiGate segments</a:t>
            </a:r>
          </a:p>
          <a:p>
            <a:r>
              <a:rPr lang="en-US" sz="1000" dirty="0" smtClean="0"/>
              <a:t>Add </a:t>
            </a:r>
            <a:r>
              <a:rPr lang="en-US" sz="1000" dirty="0" err="1" smtClean="0"/>
              <a:t>Vmware</a:t>
            </a:r>
            <a:r>
              <a:rPr lang="en-US" sz="1000" dirty="0" smtClean="0"/>
              <a:t> 5.5 support into matrix</a:t>
            </a:r>
          </a:p>
          <a:p>
            <a:endParaRPr lang="en-US" sz="1000" dirty="0"/>
          </a:p>
          <a:p>
            <a:pPr marL="0" indent="0">
              <a:buNone/>
            </a:pPr>
            <a:r>
              <a:rPr lang="en-US" sz="1000" b="1" dirty="0" smtClean="0"/>
              <a:t>Sep </a:t>
            </a:r>
            <a:r>
              <a:rPr lang="en-US" sz="1000" b="1" dirty="0"/>
              <a:t>2014	</a:t>
            </a:r>
          </a:p>
          <a:p>
            <a:r>
              <a:rPr lang="en-US" sz="1000" dirty="0" smtClean="0"/>
              <a:t>Add FG-70,80D, 60D-3G4G, 94d-POE</a:t>
            </a:r>
          </a:p>
          <a:p>
            <a:r>
              <a:rPr lang="en-US" sz="1000" dirty="0" smtClean="0"/>
              <a:t>Remove FS-548B</a:t>
            </a:r>
          </a:p>
          <a:p>
            <a:r>
              <a:rPr lang="en-US" sz="1000" dirty="0" smtClean="0"/>
              <a:t>Update all FML specs</a:t>
            </a:r>
          </a:p>
          <a:p>
            <a:endParaRPr lang="en-US" sz="1000" dirty="0"/>
          </a:p>
          <a:p>
            <a:pPr marL="0" indent="0">
              <a:buNone/>
            </a:pPr>
            <a:r>
              <a:rPr lang="en-US" sz="1000" b="1" dirty="0" smtClean="0"/>
              <a:t>Oct </a:t>
            </a:r>
            <a:r>
              <a:rPr lang="en-US" sz="1000" b="1" dirty="0"/>
              <a:t>2014	</a:t>
            </a:r>
          </a:p>
          <a:p>
            <a:r>
              <a:rPr lang="en-US" sz="1000" dirty="0" smtClean="0"/>
              <a:t>Update VM matrix</a:t>
            </a:r>
          </a:p>
          <a:p>
            <a:r>
              <a:rPr lang="en-US" sz="1000" dirty="0" smtClean="0"/>
              <a:t>Remove </a:t>
            </a:r>
            <a:r>
              <a:rPr lang="en-US" sz="1000" dirty="0" err="1" smtClean="0"/>
              <a:t>Eoling</a:t>
            </a:r>
            <a:r>
              <a:rPr lang="en-US" sz="1000" dirty="0" smtClean="0"/>
              <a:t> products – FS-248B-DPS, FG-60C-SFP</a:t>
            </a:r>
          </a:p>
          <a:p>
            <a:endParaRPr lang="en-US" sz="1000" dirty="0"/>
          </a:p>
          <a:p>
            <a:pPr marL="0" indent="0">
              <a:buNone/>
            </a:pPr>
            <a:r>
              <a:rPr lang="en-US" sz="1000" b="1" dirty="0" smtClean="0"/>
              <a:t>Nov 2014</a:t>
            </a:r>
            <a:r>
              <a:rPr lang="en-US" sz="1000" b="1" dirty="0"/>
              <a:t>	</a:t>
            </a:r>
          </a:p>
          <a:p>
            <a:r>
              <a:rPr lang="en-US" sz="1000" dirty="0" smtClean="0"/>
              <a:t>Add FG/FWF-92D, FSW-3032D, FDD-200B</a:t>
            </a:r>
          </a:p>
          <a:p>
            <a:pPr marL="0" indent="0">
              <a:buNone/>
            </a:pPr>
            <a:r>
              <a:rPr lang="en-US" sz="1000" b="1" dirty="0" smtClean="0"/>
              <a:t>Dec 2014</a:t>
            </a:r>
            <a:r>
              <a:rPr lang="en-US" sz="1000" b="1" dirty="0"/>
              <a:t>	</a:t>
            </a:r>
          </a:p>
          <a:p>
            <a:r>
              <a:rPr lang="en-US" sz="1000" dirty="0" smtClean="0"/>
              <a:t>Adds FortiTap Series</a:t>
            </a:r>
          </a:p>
          <a:p>
            <a:r>
              <a:rPr lang="en-US" sz="1000" dirty="0" smtClean="0"/>
              <a:t>New template</a:t>
            </a:r>
            <a:endParaRPr lang="en-US" sz="1000" dirty="0"/>
          </a:p>
          <a:p>
            <a:endParaRPr lang="en-US" sz="1000" dirty="0" smtClean="0"/>
          </a:p>
          <a:p>
            <a:pPr marL="0" indent="0">
              <a:buNone/>
            </a:pPr>
            <a:r>
              <a:rPr lang="en-US" sz="1000" b="1" dirty="0" smtClean="0"/>
              <a:t>Jan 2015</a:t>
            </a:r>
            <a:r>
              <a:rPr lang="en-US" sz="1000" b="1" dirty="0"/>
              <a:t>	</a:t>
            </a:r>
          </a:p>
          <a:p>
            <a:r>
              <a:rPr lang="en-US" sz="1000" dirty="0" smtClean="0"/>
              <a:t>Add …</a:t>
            </a:r>
          </a:p>
          <a:p>
            <a:r>
              <a:rPr lang="en-US" sz="1000" dirty="0" smtClean="0"/>
              <a:t>Remove FG/FWF-60C and 40C (EoL)</a:t>
            </a:r>
          </a:p>
          <a:p>
            <a:r>
              <a:rPr lang="en-US" sz="1000" dirty="0" smtClean="0"/>
              <a:t>Remove main product pages for sun setting products: 300C,600C,1240B, 3040B,3140B</a:t>
            </a:r>
            <a:endParaRPr lang="en-US" sz="1000" dirty="0"/>
          </a:p>
          <a:p>
            <a:endParaRPr lang="en-US" sz="1000" dirty="0" smtClean="0"/>
          </a:p>
          <a:p>
            <a:pPr marL="0" indent="0">
              <a:buNone/>
            </a:pPr>
            <a:endParaRPr lang="en-US" sz="1000" dirty="0"/>
          </a:p>
          <a:p>
            <a:pPr marL="0" indent="0">
              <a:buNone/>
            </a:pPr>
            <a:endParaRPr lang="en-US" sz="1000" dirty="0"/>
          </a:p>
          <a:p>
            <a:pPr marL="0" indent="0">
              <a:buNone/>
            </a:pPr>
            <a:endParaRPr lang="en-US" sz="1000" dirty="0"/>
          </a:p>
          <a:p>
            <a:pPr marL="0" indent="0">
              <a:buNone/>
            </a:pPr>
            <a:endParaRPr lang="en-US" sz="1000" dirty="0" smtClean="0"/>
          </a:p>
          <a:p>
            <a:endParaRPr lang="en-US" sz="1000" dirty="0" smtClean="0"/>
          </a:p>
          <a:p>
            <a:endParaRPr lang="en-US" sz="1000" dirty="0"/>
          </a:p>
          <a:p>
            <a:endParaRPr lang="en-US" sz="1000" dirty="0"/>
          </a:p>
          <a:p>
            <a:pPr marL="0" indent="0">
              <a:buNone/>
            </a:pPr>
            <a:endParaRPr lang="en-US" sz="1000" dirty="0"/>
          </a:p>
          <a:p>
            <a:endParaRPr lang="en-US" sz="1000" dirty="0" smtClean="0"/>
          </a:p>
          <a:p>
            <a:endParaRPr lang="en-US" sz="1000" dirty="0"/>
          </a:p>
          <a:p>
            <a:pPr marL="0" indent="0">
              <a:buNone/>
            </a:pP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823554758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FortiGate/</a:t>
            </a:r>
            <a:r>
              <a:rPr lang="en-US" b="0" i="0" dirty="0" smtClean="0"/>
              <a:t>FortiWiFi</a:t>
            </a:r>
            <a:r>
              <a:rPr lang="en-US" b="0" i="0" dirty="0"/>
              <a:t> </a:t>
            </a:r>
            <a:r>
              <a:rPr lang="en-US" b="0" i="0" dirty="0" smtClean="0"/>
              <a:t>30D-POE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9004508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800 / 800 / 800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8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30/40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 K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3.5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2/2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IPSec VPN Throughput </a:t>
                      </a:r>
                      <a:endParaRPr lang="en-US" sz="1000" b="1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SSL-VPN Throughput </a:t>
                      </a:r>
                      <a:endParaRPr lang="en-US" sz="1000" b="1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 descr="FGFWF-30D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699" t="7878" r="19009" b="39688"/>
          <a:stretch/>
        </p:blipFill>
        <p:spPr>
          <a:xfrm>
            <a:off x="803096" y="1480430"/>
            <a:ext cx="3667009" cy="1896729"/>
          </a:xfrm>
          <a:prstGeom prst="rect">
            <a:avLst/>
          </a:prstGeom>
        </p:spPr>
      </p:pic>
      <p:sp>
        <p:nvSpPr>
          <p:cNvPr id="13" name="Rectangle 47"/>
          <p:cNvSpPr>
            <a:spLocks noChangeArrowheads="1"/>
          </p:cNvSpPr>
          <p:nvPr/>
        </p:nvSpPr>
        <p:spPr bwMode="auto">
          <a:xfrm>
            <a:off x="5867400" y="1143000"/>
            <a:ext cx="3124200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</a:t>
            </a:r>
            <a:r>
              <a:rPr lang="en-US" sz="1200" dirty="0"/>
              <a:t>GE RJ45 Switch </a:t>
            </a:r>
            <a:r>
              <a:rPr lang="en-US" sz="1200" dirty="0" smtClean="0"/>
              <a:t>Ports (</a:t>
            </a:r>
            <a:r>
              <a:rPr lang="en-US" sz="1200" dirty="0" err="1" smtClean="0"/>
              <a:t>inc.</a:t>
            </a:r>
            <a:r>
              <a:rPr lang="en-US" sz="1200" dirty="0" smtClean="0"/>
              <a:t> 1x PoE)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GE RJ45 WAN </a:t>
            </a:r>
            <a:r>
              <a:rPr lang="en-US" sz="1200" dirty="0" smtClean="0"/>
              <a:t>Ports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Arial" charset="0"/>
              </a:rPr>
              <a:t>WiFi: 802.11a/b/g/</a:t>
            </a:r>
            <a:r>
              <a:rPr lang="en-US" sz="1200" dirty="0" smtClean="0">
                <a:latin typeface="Arial" charset="0"/>
              </a:rPr>
              <a:t>n</a:t>
            </a:r>
            <a:endParaRPr lang="en-US" sz="1200" dirty="0"/>
          </a:p>
          <a:p>
            <a:pPr defTabSz="914417">
              <a:spcBef>
                <a:spcPct val="20000"/>
              </a:spcBef>
            </a:pPr>
            <a:endParaRPr lang="en-US" sz="1200" dirty="0"/>
          </a:p>
        </p:txBody>
      </p:sp>
      <p:pic>
        <p:nvPicPr>
          <p:cNvPr id="19" name="Picture 46" descr="dark_port_output-po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07087" y="3465096"/>
            <a:ext cx="56991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0" descr="dark_FortiASICS_SOC2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7400" y="3070728"/>
            <a:ext cx="685872" cy="354119"/>
          </a:xfrm>
          <a:prstGeom prst="rect">
            <a:avLst/>
          </a:prstGeom>
        </p:spPr>
      </p:pic>
      <p:pic>
        <p:nvPicPr>
          <p:cNvPr id="22" name="Picture 21" descr="dark_DesktopModel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4679" y="3100651"/>
            <a:ext cx="569690" cy="312735"/>
          </a:xfrm>
          <a:prstGeom prst="rect">
            <a:avLst/>
          </a:prstGeom>
          <a:effectLst/>
        </p:spPr>
      </p:pic>
      <p:pic>
        <p:nvPicPr>
          <p:cNvPr id="23" name="Picture 22" descr="dark_usb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6707" y="3094685"/>
            <a:ext cx="570839" cy="313871"/>
          </a:xfrm>
          <a:prstGeom prst="rect">
            <a:avLst/>
          </a:prstGeom>
        </p:spPr>
      </p:pic>
      <p:cxnSp>
        <p:nvCxnSpPr>
          <p:cNvPr id="24" name="Straight Connector 23"/>
          <p:cNvCxnSpPr/>
          <p:nvPr/>
        </p:nvCxnSpPr>
        <p:spPr bwMode="auto">
          <a:xfrm>
            <a:off x="7951453" y="3057403"/>
            <a:ext cx="0" cy="699125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25" name="Picture 24" descr="dark_WiFi_abgn.png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2507" y="3048000"/>
            <a:ext cx="582212" cy="36374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748243813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Rectangle 534"/>
          <p:cNvSpPr/>
          <p:nvPr/>
        </p:nvSpPr>
        <p:spPr bwMode="auto">
          <a:xfrm>
            <a:off x="0" y="0"/>
            <a:ext cx="9144000" cy="128897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359" name="Rounded Rectangle 358"/>
          <p:cNvSpPr/>
          <p:nvPr/>
        </p:nvSpPr>
        <p:spPr>
          <a:xfrm>
            <a:off x="914400" y="2133600"/>
            <a:ext cx="1447800" cy="1219200"/>
          </a:xfrm>
          <a:prstGeom prst="roundRect">
            <a:avLst>
              <a:gd name="adj" fmla="val 15698"/>
            </a:avLst>
          </a:prstGeom>
          <a:solidFill>
            <a:schemeClr val="accent4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360" name="Straight Connector 359"/>
          <p:cNvCxnSpPr/>
          <p:nvPr/>
        </p:nvCxnSpPr>
        <p:spPr>
          <a:xfrm flipV="1">
            <a:off x="3124200" y="2057400"/>
            <a:ext cx="0" cy="2286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361" name="Rounded Rectangle 360"/>
          <p:cNvSpPr/>
          <p:nvPr/>
        </p:nvSpPr>
        <p:spPr>
          <a:xfrm>
            <a:off x="2133600" y="152400"/>
            <a:ext cx="3886200" cy="1752600"/>
          </a:xfrm>
          <a:prstGeom prst="roundRect">
            <a:avLst>
              <a:gd name="adj" fmla="val 12592"/>
            </a:avLst>
          </a:prstGeom>
          <a:solidFill>
            <a:schemeClr val="accent4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2" name="Rounded Rectangle 361"/>
          <p:cNvSpPr/>
          <p:nvPr/>
        </p:nvSpPr>
        <p:spPr>
          <a:xfrm>
            <a:off x="6172200" y="152400"/>
            <a:ext cx="2743200" cy="6006029"/>
          </a:xfrm>
          <a:prstGeom prst="roundRect">
            <a:avLst>
              <a:gd name="adj" fmla="val 6803"/>
            </a:avLst>
          </a:prstGeom>
          <a:solidFill>
            <a:schemeClr val="accent4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363" name="Straight Connector 362"/>
          <p:cNvCxnSpPr/>
          <p:nvPr/>
        </p:nvCxnSpPr>
        <p:spPr>
          <a:xfrm>
            <a:off x="3352800" y="2667000"/>
            <a:ext cx="457201" cy="1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364" name="Straight Connector 363"/>
          <p:cNvCxnSpPr/>
          <p:nvPr/>
        </p:nvCxnSpPr>
        <p:spPr>
          <a:xfrm flipV="1">
            <a:off x="838200" y="1219200"/>
            <a:ext cx="0" cy="2286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365" name="Rounded Rectangle 364"/>
          <p:cNvSpPr/>
          <p:nvPr/>
        </p:nvSpPr>
        <p:spPr>
          <a:xfrm>
            <a:off x="228600" y="1600200"/>
            <a:ext cx="1295400" cy="2514600"/>
          </a:xfrm>
          <a:prstGeom prst="roundRect">
            <a:avLst>
              <a:gd name="adj" fmla="val 15698"/>
            </a:avLst>
          </a:prstGeom>
          <a:solidFill>
            <a:schemeClr val="accent4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6" name="Rounded Rectangle 365"/>
          <p:cNvSpPr/>
          <p:nvPr/>
        </p:nvSpPr>
        <p:spPr>
          <a:xfrm>
            <a:off x="2133600" y="3657601"/>
            <a:ext cx="3886200" cy="2500828"/>
          </a:xfrm>
          <a:prstGeom prst="roundRect">
            <a:avLst>
              <a:gd name="adj" fmla="val 6803"/>
            </a:avLst>
          </a:prstGeom>
          <a:solidFill>
            <a:schemeClr val="accent4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7" name="Rounded Rectangle 366"/>
          <p:cNvSpPr/>
          <p:nvPr/>
        </p:nvSpPr>
        <p:spPr>
          <a:xfrm>
            <a:off x="228600" y="4267200"/>
            <a:ext cx="1752600" cy="1891229"/>
          </a:xfrm>
          <a:prstGeom prst="roundRect">
            <a:avLst>
              <a:gd name="adj" fmla="val 15698"/>
            </a:avLst>
          </a:prstGeom>
          <a:solidFill>
            <a:schemeClr val="accent4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68" name="Picture 367" descr="Cloud-Blu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457200"/>
            <a:ext cx="1258888" cy="839788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" name="Picture 5" descr="FortiAnalyzer_Icon_1U_Lt-s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38600" y="650294"/>
            <a:ext cx="1093794" cy="68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" name="Picture 28" descr="FortiManager_Icon_1U_Lt-s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29200" y="685800"/>
            <a:ext cx="109844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" name="Picture 25" descr="FortiMail_Icon_1U_Lt-s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20139" y="2372298"/>
            <a:ext cx="73292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" name="Picture 18" descr="FortiWifi_Icon_1U_Lt-s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743200"/>
            <a:ext cx="974684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3" name="Picture 30" descr="FortiDDoS_Icon_1U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24600" y="4461830"/>
            <a:ext cx="7355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4" name="Picture 6" descr="FortiClient_Icon_Lt-s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400" y="4875881"/>
            <a:ext cx="55087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374"/>
          <p:cNvGrpSpPr/>
          <p:nvPr/>
        </p:nvGrpSpPr>
        <p:grpSpPr>
          <a:xfrm>
            <a:off x="2133600" y="609600"/>
            <a:ext cx="990600" cy="762000"/>
            <a:chOff x="4736709" y="3604167"/>
            <a:chExt cx="1271289" cy="883552"/>
          </a:xfrm>
        </p:grpSpPr>
        <p:pic>
          <p:nvPicPr>
            <p:cNvPr id="376" name="Picture 375" descr="2U_Lt-s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6709" y="3604167"/>
              <a:ext cx="1271289" cy="883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7" name="Picture 376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87636" y="3636818"/>
              <a:ext cx="762000" cy="571500"/>
            </a:xfrm>
            <a:prstGeom prst="rect">
              <a:avLst/>
            </a:prstGeom>
            <a:scene3d>
              <a:camera prst="isometricBottomDown"/>
              <a:lightRig rig="threePt" dir="t"/>
            </a:scene3d>
          </p:spPr>
        </p:pic>
      </p:grpSp>
      <p:pic>
        <p:nvPicPr>
          <p:cNvPr id="378" name="Picture 15" descr="FortiWeb_Icon_1U_Lt-s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9000" y="4461830"/>
            <a:ext cx="736816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378"/>
          <p:cNvGrpSpPr/>
          <p:nvPr/>
        </p:nvGrpSpPr>
        <p:grpSpPr>
          <a:xfrm>
            <a:off x="7696200" y="1143000"/>
            <a:ext cx="1186543" cy="855892"/>
            <a:chOff x="7315200" y="152400"/>
            <a:chExt cx="1186543" cy="855892"/>
          </a:xfrm>
        </p:grpSpPr>
        <p:grpSp>
          <p:nvGrpSpPr>
            <p:cNvPr id="4" name="Group 7"/>
            <p:cNvGrpSpPr/>
            <p:nvPr/>
          </p:nvGrpSpPr>
          <p:grpSpPr>
            <a:xfrm>
              <a:off x="7391400" y="381000"/>
              <a:ext cx="1028700" cy="627292"/>
              <a:chOff x="7086600" y="838200"/>
              <a:chExt cx="1028700" cy="627292"/>
            </a:xfrm>
          </p:grpSpPr>
          <p:pic>
            <p:nvPicPr>
              <p:cNvPr id="382" name="Picture 381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866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83" name="Picture 382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914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84" name="Picture 383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962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381" name="TextBox 22"/>
            <p:cNvSpPr txBox="1"/>
            <p:nvPr/>
          </p:nvSpPr>
          <p:spPr>
            <a:xfrm>
              <a:off x="7315200" y="152400"/>
              <a:ext cx="118654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Application Servers</a:t>
              </a:r>
              <a:endPara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" name="Group 384"/>
          <p:cNvGrpSpPr/>
          <p:nvPr/>
        </p:nvGrpSpPr>
        <p:grpSpPr>
          <a:xfrm>
            <a:off x="7010400" y="5147630"/>
            <a:ext cx="1028700" cy="855892"/>
            <a:chOff x="7391400" y="152400"/>
            <a:chExt cx="1028700" cy="855892"/>
          </a:xfrm>
        </p:grpSpPr>
        <p:grpSp>
          <p:nvGrpSpPr>
            <p:cNvPr id="6" name="Group 7"/>
            <p:cNvGrpSpPr/>
            <p:nvPr/>
          </p:nvGrpSpPr>
          <p:grpSpPr>
            <a:xfrm>
              <a:off x="7391400" y="381000"/>
              <a:ext cx="1028700" cy="627292"/>
              <a:chOff x="7086600" y="838200"/>
              <a:chExt cx="1028700" cy="627292"/>
            </a:xfrm>
          </p:grpSpPr>
          <p:pic>
            <p:nvPicPr>
              <p:cNvPr id="388" name="Picture 28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866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89" name="Picture 388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914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90" name="Picture 389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962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387" name="TextBox 386"/>
            <p:cNvSpPr txBox="1"/>
            <p:nvPr/>
          </p:nvSpPr>
          <p:spPr>
            <a:xfrm>
              <a:off x="7467600" y="152400"/>
              <a:ext cx="84350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Web Servers</a:t>
              </a:r>
              <a:endPara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7" name="Group 390"/>
          <p:cNvGrpSpPr/>
          <p:nvPr/>
        </p:nvGrpSpPr>
        <p:grpSpPr>
          <a:xfrm>
            <a:off x="7772400" y="152400"/>
            <a:ext cx="1028700" cy="855892"/>
            <a:chOff x="7391400" y="152400"/>
            <a:chExt cx="1028700" cy="855892"/>
          </a:xfrm>
        </p:grpSpPr>
        <p:grpSp>
          <p:nvGrpSpPr>
            <p:cNvPr id="8" name="Group 7"/>
            <p:cNvGrpSpPr/>
            <p:nvPr/>
          </p:nvGrpSpPr>
          <p:grpSpPr>
            <a:xfrm>
              <a:off x="7391400" y="381000"/>
              <a:ext cx="1028700" cy="627292"/>
              <a:chOff x="7086600" y="838200"/>
              <a:chExt cx="1028700" cy="627292"/>
            </a:xfrm>
          </p:grpSpPr>
          <p:pic>
            <p:nvPicPr>
              <p:cNvPr id="394" name="Picture 34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866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95" name="Picture 394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914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96" name="Picture 395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962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393" name="TextBox 392"/>
            <p:cNvSpPr txBox="1"/>
            <p:nvPr/>
          </p:nvSpPr>
          <p:spPr>
            <a:xfrm>
              <a:off x="7543800" y="152400"/>
              <a:ext cx="74732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DB Servers</a:t>
              </a:r>
              <a:endPara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9" name="Group 396"/>
          <p:cNvGrpSpPr/>
          <p:nvPr/>
        </p:nvGrpSpPr>
        <p:grpSpPr>
          <a:xfrm>
            <a:off x="7772400" y="2067498"/>
            <a:ext cx="1028700" cy="855892"/>
            <a:chOff x="7391400" y="152400"/>
            <a:chExt cx="1028700" cy="855892"/>
          </a:xfrm>
        </p:grpSpPr>
        <p:grpSp>
          <p:nvGrpSpPr>
            <p:cNvPr id="10" name="Group 7"/>
            <p:cNvGrpSpPr/>
            <p:nvPr/>
          </p:nvGrpSpPr>
          <p:grpSpPr>
            <a:xfrm>
              <a:off x="7391400" y="381000"/>
              <a:ext cx="1028700" cy="627292"/>
              <a:chOff x="7086600" y="838200"/>
              <a:chExt cx="1028700" cy="627292"/>
            </a:xfrm>
          </p:grpSpPr>
          <p:pic>
            <p:nvPicPr>
              <p:cNvPr id="400" name="Picture 40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866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01" name="Picture 400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914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02" name="Picture 401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962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399" name="TextBox 398"/>
            <p:cNvSpPr txBox="1"/>
            <p:nvPr/>
          </p:nvSpPr>
          <p:spPr>
            <a:xfrm>
              <a:off x="7543800" y="152400"/>
              <a:ext cx="82586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Mail Servers</a:t>
              </a:r>
              <a:endPara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03" name="TextBox 402"/>
          <p:cNvSpPr txBox="1"/>
          <p:nvPr/>
        </p:nvSpPr>
        <p:spPr>
          <a:xfrm>
            <a:off x="6793090" y="1353979"/>
            <a:ext cx="65479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rPr>
              <a:t>FortiDB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</a:endParaRPr>
          </a:p>
        </p:txBody>
      </p:sp>
      <p:cxnSp>
        <p:nvCxnSpPr>
          <p:cNvPr id="404" name="Straight Connector 403"/>
          <p:cNvCxnSpPr>
            <a:stCxn id="373" idx="3"/>
            <a:endCxn id="378" idx="1"/>
          </p:cNvCxnSpPr>
          <p:nvPr/>
        </p:nvCxnSpPr>
        <p:spPr>
          <a:xfrm>
            <a:off x="7060163" y="4690430"/>
            <a:ext cx="178837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05" name="Straight Connector 404"/>
          <p:cNvCxnSpPr/>
          <p:nvPr/>
        </p:nvCxnSpPr>
        <p:spPr>
          <a:xfrm>
            <a:off x="8534400" y="4842830"/>
            <a:ext cx="0" cy="7620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06" name="Straight Connector 405"/>
          <p:cNvCxnSpPr>
            <a:stCxn id="371" idx="3"/>
          </p:cNvCxnSpPr>
          <p:nvPr/>
        </p:nvCxnSpPr>
        <p:spPr>
          <a:xfrm>
            <a:off x="7453061" y="2600898"/>
            <a:ext cx="319339" cy="8846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07" name="Straight Connector 406"/>
          <p:cNvCxnSpPr>
            <a:stCxn id="371" idx="1"/>
          </p:cNvCxnSpPr>
          <p:nvPr/>
        </p:nvCxnSpPr>
        <p:spPr>
          <a:xfrm flipH="1">
            <a:off x="6400800" y="2600898"/>
            <a:ext cx="319339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08" name="Straight Connector 407"/>
          <p:cNvCxnSpPr>
            <a:stCxn id="382" idx="1"/>
          </p:cNvCxnSpPr>
          <p:nvPr/>
        </p:nvCxnSpPr>
        <p:spPr>
          <a:xfrm flipH="1" flipV="1">
            <a:off x="6400800" y="1676400"/>
            <a:ext cx="1371600" cy="8846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09" name="Straight Connector 408"/>
          <p:cNvCxnSpPr/>
          <p:nvPr/>
        </p:nvCxnSpPr>
        <p:spPr>
          <a:xfrm flipH="1" flipV="1">
            <a:off x="6400800" y="685800"/>
            <a:ext cx="1371600" cy="8846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410" name="TextBox 409"/>
          <p:cNvSpPr txBox="1"/>
          <p:nvPr/>
        </p:nvSpPr>
        <p:spPr>
          <a:xfrm>
            <a:off x="7315200" y="4899920"/>
            <a:ext cx="74026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rPr>
              <a:t>FortiWeb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</a:endParaRPr>
          </a:p>
        </p:txBody>
      </p:sp>
      <p:sp>
        <p:nvSpPr>
          <p:cNvPr id="411" name="TextBox 410"/>
          <p:cNvSpPr txBox="1"/>
          <p:nvPr/>
        </p:nvSpPr>
        <p:spPr>
          <a:xfrm>
            <a:off x="6400800" y="4899920"/>
            <a:ext cx="818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rPr>
              <a:t>FortiDDoS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</a:endParaRPr>
          </a:p>
        </p:txBody>
      </p:sp>
      <p:sp>
        <p:nvSpPr>
          <p:cNvPr id="412" name="TextBox 411"/>
          <p:cNvSpPr txBox="1"/>
          <p:nvPr/>
        </p:nvSpPr>
        <p:spPr>
          <a:xfrm>
            <a:off x="6749809" y="2797366"/>
            <a:ext cx="71897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rPr>
              <a:t>FortiMail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</a:endParaRPr>
          </a:p>
        </p:txBody>
      </p:sp>
      <p:pic>
        <p:nvPicPr>
          <p:cNvPr id="413" name="Picture 7" descr="FortiADC_1U_Icon[1]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77200" y="4461830"/>
            <a:ext cx="762000" cy="473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4" name="TextBox 413"/>
          <p:cNvSpPr txBox="1"/>
          <p:nvPr/>
        </p:nvSpPr>
        <p:spPr>
          <a:xfrm>
            <a:off x="8025648" y="4899920"/>
            <a:ext cx="9754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rPr>
              <a:t>FortiADC/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rPr>
              <a:t>Coyote Point</a:t>
            </a:r>
          </a:p>
        </p:txBody>
      </p:sp>
      <p:pic>
        <p:nvPicPr>
          <p:cNvPr id="415" name="Picture 414" descr="Internet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62200" y="2133600"/>
            <a:ext cx="1371600" cy="1011962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6" name="Picture 20" descr="WLAN-Lt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400" y="3124200"/>
            <a:ext cx="971811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8" name="Picture 26" descr="1U_Lt-s_x200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71589" y="4309430"/>
            <a:ext cx="756179" cy="668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" name="Picture 20" descr="WLAN-Lt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0400" y="5376230"/>
            <a:ext cx="971811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20" name="Straight Connector 419"/>
          <p:cNvCxnSpPr/>
          <p:nvPr/>
        </p:nvCxnSpPr>
        <p:spPr>
          <a:xfrm>
            <a:off x="2819400" y="3962400"/>
            <a:ext cx="25908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21" name="Straight Connector 420"/>
          <p:cNvCxnSpPr/>
          <p:nvPr/>
        </p:nvCxnSpPr>
        <p:spPr>
          <a:xfrm flipV="1">
            <a:off x="3676389" y="3962400"/>
            <a:ext cx="0" cy="4572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grpSp>
        <p:nvGrpSpPr>
          <p:cNvPr id="11" name="Group 421"/>
          <p:cNvGrpSpPr/>
          <p:nvPr/>
        </p:nvGrpSpPr>
        <p:grpSpPr>
          <a:xfrm>
            <a:off x="3124200" y="647700"/>
            <a:ext cx="1012825" cy="692150"/>
            <a:chOff x="1425575" y="1136650"/>
            <a:chExt cx="1506538" cy="936625"/>
          </a:xfrm>
        </p:grpSpPr>
        <p:pic>
          <p:nvPicPr>
            <p:cNvPr id="423" name="Picture 22" descr="1U_Lt-s_x200.png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5575" y="1136650"/>
              <a:ext cx="1506538" cy="936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4" name="Picture 14" descr="FortiAuthenticator_Icon.png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3110" y="1196592"/>
              <a:ext cx="831850" cy="611188"/>
            </a:xfrm>
            <a:prstGeom prst="rect">
              <a:avLst/>
            </a:prstGeom>
            <a:noFill/>
            <a:ln>
              <a:noFill/>
            </a:ln>
            <a:scene3d>
              <a:camera prst="isometricBottomDown"/>
              <a:lightRig rig="threePt" dir="t"/>
            </a:scene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425" name="Straight Connector 424"/>
          <p:cNvCxnSpPr/>
          <p:nvPr/>
        </p:nvCxnSpPr>
        <p:spPr>
          <a:xfrm>
            <a:off x="2667000" y="1447800"/>
            <a:ext cx="0" cy="2286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26" name="Straight Connector 425"/>
          <p:cNvCxnSpPr/>
          <p:nvPr/>
        </p:nvCxnSpPr>
        <p:spPr>
          <a:xfrm flipV="1">
            <a:off x="3505200" y="1371600"/>
            <a:ext cx="0" cy="3048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27" name="Straight Connector 426"/>
          <p:cNvCxnSpPr/>
          <p:nvPr/>
        </p:nvCxnSpPr>
        <p:spPr>
          <a:xfrm>
            <a:off x="4572000" y="1219200"/>
            <a:ext cx="0" cy="4572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28" name="Straight Connector 427"/>
          <p:cNvCxnSpPr/>
          <p:nvPr/>
        </p:nvCxnSpPr>
        <p:spPr>
          <a:xfrm flipH="1">
            <a:off x="5638800" y="1371600"/>
            <a:ext cx="2" cy="3048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429" name="TextBox 428"/>
          <p:cNvSpPr txBox="1"/>
          <p:nvPr/>
        </p:nvSpPr>
        <p:spPr>
          <a:xfrm>
            <a:off x="2438400" y="4899920"/>
            <a:ext cx="88284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rPr>
              <a:t>FortiSwitch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</a:endParaRPr>
          </a:p>
        </p:txBody>
      </p:sp>
      <p:sp>
        <p:nvSpPr>
          <p:cNvPr id="430" name="TextBox 429"/>
          <p:cNvSpPr txBox="1"/>
          <p:nvPr/>
        </p:nvSpPr>
        <p:spPr>
          <a:xfrm>
            <a:off x="3523989" y="4899920"/>
            <a:ext cx="6477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rPr>
              <a:t>FortiAP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</a:endParaRPr>
          </a:p>
        </p:txBody>
      </p:sp>
      <p:cxnSp>
        <p:nvCxnSpPr>
          <p:cNvPr id="431" name="Straight Connector 430"/>
          <p:cNvCxnSpPr/>
          <p:nvPr/>
        </p:nvCxnSpPr>
        <p:spPr>
          <a:xfrm>
            <a:off x="609600" y="2209800"/>
            <a:ext cx="0" cy="4572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432" name="TextBox 431"/>
          <p:cNvSpPr txBox="1"/>
          <p:nvPr/>
        </p:nvSpPr>
        <p:spPr>
          <a:xfrm>
            <a:off x="5029200" y="2971800"/>
            <a:ext cx="75467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rPr>
              <a:t>FortiGate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</a:endParaRPr>
          </a:p>
        </p:txBody>
      </p:sp>
      <p:sp>
        <p:nvSpPr>
          <p:cNvPr id="433" name="TextBox 432"/>
          <p:cNvSpPr txBox="1"/>
          <p:nvPr/>
        </p:nvSpPr>
        <p:spPr>
          <a:xfrm>
            <a:off x="838200" y="2895600"/>
            <a:ext cx="7402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rPr>
              <a:t>FortiWiFi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</a:endParaRPr>
          </a:p>
        </p:txBody>
      </p:sp>
      <p:sp>
        <p:nvSpPr>
          <p:cNvPr id="434" name="TextBox 433"/>
          <p:cNvSpPr txBox="1"/>
          <p:nvPr/>
        </p:nvSpPr>
        <p:spPr>
          <a:xfrm>
            <a:off x="228600" y="5485481"/>
            <a:ext cx="82580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rPr>
              <a:t>FortiClient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</a:endParaRPr>
          </a:p>
        </p:txBody>
      </p:sp>
      <p:sp>
        <p:nvSpPr>
          <p:cNvPr id="435" name="TextBox 434"/>
          <p:cNvSpPr txBox="1"/>
          <p:nvPr/>
        </p:nvSpPr>
        <p:spPr>
          <a:xfrm>
            <a:off x="2104580" y="1295400"/>
            <a:ext cx="103105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rPr>
              <a:t>FortiSandBox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</a:endParaRPr>
          </a:p>
        </p:txBody>
      </p:sp>
      <p:sp>
        <p:nvSpPr>
          <p:cNvPr id="436" name="TextBox 435"/>
          <p:cNvSpPr txBox="1"/>
          <p:nvPr/>
        </p:nvSpPr>
        <p:spPr>
          <a:xfrm>
            <a:off x="3024419" y="1295400"/>
            <a:ext cx="13031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rPr>
              <a:t>FortiAuthenticator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</a:endParaRPr>
          </a:p>
        </p:txBody>
      </p:sp>
      <p:sp>
        <p:nvSpPr>
          <p:cNvPr id="437" name="TextBox 436"/>
          <p:cNvSpPr txBox="1"/>
          <p:nvPr/>
        </p:nvSpPr>
        <p:spPr>
          <a:xfrm>
            <a:off x="4209142" y="1295400"/>
            <a:ext cx="100413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rPr>
              <a:t>FortiAnalyzer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</a:endParaRPr>
          </a:p>
        </p:txBody>
      </p:sp>
      <p:sp>
        <p:nvSpPr>
          <p:cNvPr id="438" name="TextBox 437"/>
          <p:cNvSpPr txBox="1"/>
          <p:nvPr/>
        </p:nvSpPr>
        <p:spPr>
          <a:xfrm>
            <a:off x="5092697" y="1295400"/>
            <a:ext cx="99693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rPr>
              <a:t>FortiManager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</a:endParaRPr>
          </a:p>
        </p:txBody>
      </p:sp>
      <p:grpSp>
        <p:nvGrpSpPr>
          <p:cNvPr id="12" name="Group 438"/>
          <p:cNvGrpSpPr/>
          <p:nvPr/>
        </p:nvGrpSpPr>
        <p:grpSpPr>
          <a:xfrm>
            <a:off x="6731179" y="3487627"/>
            <a:ext cx="876300" cy="548035"/>
            <a:chOff x="5334000" y="4800600"/>
            <a:chExt cx="1187965" cy="742950"/>
          </a:xfrm>
        </p:grpSpPr>
        <p:pic>
          <p:nvPicPr>
            <p:cNvPr id="440" name="Picture 23" descr="FortiGate_Icon_1U_Lt.png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4000" y="4800600"/>
              <a:ext cx="1187965" cy="742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1" name="Picture 10" descr="FortiDNS_Icon.png"/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0459" y="4821620"/>
              <a:ext cx="721001" cy="533400"/>
            </a:xfrm>
            <a:prstGeom prst="rect">
              <a:avLst/>
            </a:prstGeom>
            <a:noFill/>
            <a:ln>
              <a:noFill/>
            </a:ln>
            <a:scene3d>
              <a:camera prst="isometricBottomDown"/>
              <a:lightRig rig="threePt" dir="t"/>
            </a:scene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42" name="Picture 1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152400"/>
            <a:ext cx="62368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Group 442"/>
          <p:cNvGrpSpPr/>
          <p:nvPr/>
        </p:nvGrpSpPr>
        <p:grpSpPr>
          <a:xfrm>
            <a:off x="228600" y="1828800"/>
            <a:ext cx="685800" cy="381000"/>
            <a:chOff x="4419600" y="3657600"/>
            <a:chExt cx="1187965" cy="742950"/>
          </a:xfrm>
        </p:grpSpPr>
        <p:pic>
          <p:nvPicPr>
            <p:cNvPr id="444" name="Picture 23" descr="FortiGate_Icon_1U_Lt.png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19600" y="3657600"/>
              <a:ext cx="1187965" cy="742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5" name="Picture 32" descr="FortiExtender_Icon.png"/>
            <p:cNvPicPr>
              <a:picLocks noChangeAspect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8200" y="3657600"/>
              <a:ext cx="762000" cy="572174"/>
            </a:xfrm>
            <a:prstGeom prst="rect">
              <a:avLst/>
            </a:prstGeom>
            <a:noFill/>
            <a:ln>
              <a:noFill/>
            </a:ln>
            <a:scene3d>
              <a:camera prst="isometricBottomDown"/>
              <a:lightRig rig="threePt" dir="t"/>
            </a:scene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46" name="Picture 7" descr="FortiToken_Icon.png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800" y="4952081"/>
            <a:ext cx="514999" cy="380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7" name="Picture 3" descr="FortiCloud_icon.png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533400"/>
            <a:ext cx="609600" cy="450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8" name="Picture 9" descr="FortiCam_Camera_icon.png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43400" y="5452430"/>
            <a:ext cx="61875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9" name="Picture 10" descr="FortiCam_Appliance_Icon.png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67200" y="4461830"/>
            <a:ext cx="760097" cy="472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" name="TextBox 449"/>
          <p:cNvSpPr txBox="1"/>
          <p:nvPr/>
        </p:nvSpPr>
        <p:spPr>
          <a:xfrm>
            <a:off x="6781800" y="3949545"/>
            <a:ext cx="74033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rPr>
              <a:t>FortiDNS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</a:endParaRPr>
          </a:p>
        </p:txBody>
      </p:sp>
      <p:cxnSp>
        <p:nvCxnSpPr>
          <p:cNvPr id="451" name="Straight Connector 450"/>
          <p:cNvCxnSpPr/>
          <p:nvPr/>
        </p:nvCxnSpPr>
        <p:spPr>
          <a:xfrm flipH="1">
            <a:off x="1066800" y="5180681"/>
            <a:ext cx="304798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452" name="TextBox 451"/>
          <p:cNvSpPr txBox="1"/>
          <p:nvPr/>
        </p:nvSpPr>
        <p:spPr>
          <a:xfrm>
            <a:off x="1066800" y="5256881"/>
            <a:ext cx="84722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rPr>
              <a:t>FortiToken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</a:endParaRPr>
          </a:p>
        </p:txBody>
      </p:sp>
      <p:cxnSp>
        <p:nvCxnSpPr>
          <p:cNvPr id="453" name="Straight Connector 452"/>
          <p:cNvCxnSpPr/>
          <p:nvPr/>
        </p:nvCxnSpPr>
        <p:spPr>
          <a:xfrm>
            <a:off x="914400" y="2057400"/>
            <a:ext cx="8382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454" name="TextBox 453"/>
          <p:cNvSpPr txBox="1"/>
          <p:nvPr/>
        </p:nvSpPr>
        <p:spPr>
          <a:xfrm>
            <a:off x="152400" y="2209800"/>
            <a:ext cx="101835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rPr>
              <a:t>FortiExtender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</a:endParaRPr>
          </a:p>
        </p:txBody>
      </p:sp>
      <p:sp>
        <p:nvSpPr>
          <p:cNvPr id="455" name="TextBox 454"/>
          <p:cNvSpPr txBox="1"/>
          <p:nvPr/>
        </p:nvSpPr>
        <p:spPr>
          <a:xfrm>
            <a:off x="1066800" y="228600"/>
            <a:ext cx="96130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rPr>
              <a:t>FortiDirector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</a:endParaRPr>
          </a:p>
        </p:txBody>
      </p:sp>
      <p:sp>
        <p:nvSpPr>
          <p:cNvPr id="456" name="TextBox 455"/>
          <p:cNvSpPr txBox="1"/>
          <p:nvPr/>
        </p:nvSpPr>
        <p:spPr>
          <a:xfrm>
            <a:off x="1219200" y="990600"/>
            <a:ext cx="83281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rPr>
              <a:t>FortiCloud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</a:endParaRPr>
          </a:p>
        </p:txBody>
      </p:sp>
      <p:cxnSp>
        <p:nvCxnSpPr>
          <p:cNvPr id="457" name="Straight Connector 456"/>
          <p:cNvCxnSpPr/>
          <p:nvPr/>
        </p:nvCxnSpPr>
        <p:spPr>
          <a:xfrm flipV="1">
            <a:off x="4572000" y="3962400"/>
            <a:ext cx="0" cy="5334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458" name="TextBox 457"/>
          <p:cNvSpPr txBox="1"/>
          <p:nvPr/>
        </p:nvSpPr>
        <p:spPr>
          <a:xfrm>
            <a:off x="4189765" y="4899920"/>
            <a:ext cx="103262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rPr>
              <a:t>FortiRecorder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</a:endParaRPr>
          </a:p>
        </p:txBody>
      </p:sp>
      <p:cxnSp>
        <p:nvCxnSpPr>
          <p:cNvPr id="459" name="Straight Connector 458"/>
          <p:cNvCxnSpPr>
            <a:stCxn id="448" idx="0"/>
            <a:endCxn id="449" idx="2"/>
          </p:cNvCxnSpPr>
          <p:nvPr/>
        </p:nvCxnSpPr>
        <p:spPr>
          <a:xfrm flipH="1" flipV="1">
            <a:off x="4647249" y="4933940"/>
            <a:ext cx="5529" cy="51849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460" name="TextBox 459"/>
          <p:cNvSpPr txBox="1"/>
          <p:nvPr/>
        </p:nvSpPr>
        <p:spPr>
          <a:xfrm>
            <a:off x="4337960" y="5909629"/>
            <a:ext cx="7475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rPr>
              <a:t>FortiCam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</a:endParaRPr>
          </a:p>
        </p:txBody>
      </p:sp>
      <p:grpSp>
        <p:nvGrpSpPr>
          <p:cNvPr id="14" name="Group 460"/>
          <p:cNvGrpSpPr/>
          <p:nvPr/>
        </p:nvGrpSpPr>
        <p:grpSpPr>
          <a:xfrm>
            <a:off x="5236285" y="4541144"/>
            <a:ext cx="760097" cy="386193"/>
            <a:chOff x="4889938" y="4495800"/>
            <a:chExt cx="990600" cy="617908"/>
          </a:xfrm>
        </p:grpSpPr>
        <p:pic>
          <p:nvPicPr>
            <p:cNvPr id="462" name="Picture 10" descr="FortiCam_Appliance_Icon.png"/>
            <p:cNvPicPr>
              <a:picLocks noChangeAspect="1"/>
            </p:cNvPicPr>
            <p:nvPr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9938" y="4498428"/>
              <a:ext cx="990600" cy="615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3" name="Picture 462" descr="FortiVoice_icon.png"/>
            <p:cNvPicPr>
              <a:picLocks noChangeAspect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32070" y="4495800"/>
              <a:ext cx="582930" cy="457200"/>
            </a:xfrm>
            <a:prstGeom prst="rect">
              <a:avLst/>
            </a:prstGeom>
            <a:scene3d>
              <a:camera prst="isometricBottomDown"/>
              <a:lightRig rig="threePt" dir="t"/>
            </a:scene3d>
          </p:spPr>
        </p:pic>
      </p:grpSp>
      <p:pic>
        <p:nvPicPr>
          <p:cNvPr id="464" name="Picture 463" descr="FortiFone_Lt-s.png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28943" y="5376229"/>
            <a:ext cx="755650" cy="498354"/>
          </a:xfrm>
          <a:prstGeom prst="rect">
            <a:avLst/>
          </a:prstGeom>
          <a:noFill/>
          <a:ln>
            <a:noFill/>
          </a:ln>
          <a:effectLst>
            <a:outerShdw blurRad="50800" dist="3810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5" name="TextBox 464"/>
          <p:cNvSpPr txBox="1"/>
          <p:nvPr/>
        </p:nvSpPr>
        <p:spPr>
          <a:xfrm>
            <a:off x="5114641" y="4899920"/>
            <a:ext cx="10968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rPr>
              <a:t>FortiVoice/ </a:t>
            </a:r>
            <a:b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rPr>
            </a:b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rPr>
              <a:t>FortiGateVoice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</a:endParaRPr>
          </a:p>
        </p:txBody>
      </p:sp>
      <p:sp>
        <p:nvSpPr>
          <p:cNvPr id="466" name="TextBox 465"/>
          <p:cNvSpPr txBox="1"/>
          <p:nvPr/>
        </p:nvSpPr>
        <p:spPr>
          <a:xfrm>
            <a:off x="5257800" y="5909629"/>
            <a:ext cx="74026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rPr>
              <a:t>Fortifone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</a:endParaRPr>
          </a:p>
        </p:txBody>
      </p:sp>
      <p:cxnSp>
        <p:nvCxnSpPr>
          <p:cNvPr id="467" name="Straight Connector 466"/>
          <p:cNvCxnSpPr>
            <a:stCxn id="464" idx="0"/>
            <a:endCxn id="465" idx="0"/>
          </p:cNvCxnSpPr>
          <p:nvPr/>
        </p:nvCxnSpPr>
        <p:spPr>
          <a:xfrm flipV="1">
            <a:off x="5606768" y="4899920"/>
            <a:ext cx="56279" cy="476309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68" name="Straight Connector 467"/>
          <p:cNvCxnSpPr/>
          <p:nvPr/>
        </p:nvCxnSpPr>
        <p:spPr>
          <a:xfrm flipV="1">
            <a:off x="5410200" y="3962400"/>
            <a:ext cx="0" cy="5334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469" name="Rounded Rectangle 468"/>
          <p:cNvSpPr/>
          <p:nvPr/>
        </p:nvSpPr>
        <p:spPr>
          <a:xfrm>
            <a:off x="2286000" y="457200"/>
            <a:ext cx="685800" cy="304800"/>
          </a:xfrm>
          <a:prstGeom prst="roundRect">
            <a:avLst/>
          </a:prstGeom>
          <a:solidFill>
            <a:schemeClr val="accent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File Analysis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0" name="Rounded Rectangle 469"/>
          <p:cNvSpPr/>
          <p:nvPr/>
        </p:nvSpPr>
        <p:spPr>
          <a:xfrm>
            <a:off x="3276600" y="457200"/>
            <a:ext cx="685800" cy="304800"/>
          </a:xfrm>
          <a:prstGeom prst="roundRect">
            <a:avLst/>
          </a:prstGeom>
          <a:solidFill>
            <a:schemeClr val="accent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User Auth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1" name="Rounded Rectangle 470"/>
          <p:cNvSpPr/>
          <p:nvPr/>
        </p:nvSpPr>
        <p:spPr>
          <a:xfrm>
            <a:off x="4191000" y="457200"/>
            <a:ext cx="762000" cy="304800"/>
          </a:xfrm>
          <a:prstGeom prst="roundRect">
            <a:avLst/>
          </a:prstGeom>
          <a:solidFill>
            <a:schemeClr val="accent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Central Log &amp; report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2" name="Rounded Rectangle 471"/>
          <p:cNvSpPr/>
          <p:nvPr/>
        </p:nvSpPr>
        <p:spPr>
          <a:xfrm>
            <a:off x="5105400" y="457200"/>
            <a:ext cx="838200" cy="304800"/>
          </a:xfrm>
          <a:prstGeom prst="roundRect">
            <a:avLst/>
          </a:prstGeom>
          <a:solidFill>
            <a:schemeClr val="accent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Central Device mgmt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3" name="Arc 472"/>
          <p:cNvSpPr/>
          <p:nvPr/>
        </p:nvSpPr>
        <p:spPr>
          <a:xfrm>
            <a:off x="685800" y="2362200"/>
            <a:ext cx="3124200" cy="609600"/>
          </a:xfrm>
          <a:prstGeom prst="arc">
            <a:avLst>
              <a:gd name="adj1" fmla="val 11008092"/>
              <a:gd name="adj2" fmla="val 21446468"/>
            </a:avLst>
          </a:prstGeom>
          <a:noFill/>
          <a:ln w="9525" cap="flat" cmpd="sng" algn="ctr">
            <a:solidFill>
              <a:srgbClr val="C00000"/>
            </a:solidFill>
            <a:prstDash val="sys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4" name="Arc 473"/>
          <p:cNvSpPr/>
          <p:nvPr/>
        </p:nvSpPr>
        <p:spPr>
          <a:xfrm rot="19584673">
            <a:off x="582410" y="3193362"/>
            <a:ext cx="3775581" cy="1399974"/>
          </a:xfrm>
          <a:prstGeom prst="arc">
            <a:avLst>
              <a:gd name="adj1" fmla="val 10898649"/>
              <a:gd name="adj2" fmla="val 21314171"/>
            </a:avLst>
          </a:prstGeom>
          <a:noFill/>
          <a:ln w="9525" cap="flat" cmpd="sng" algn="ctr">
            <a:solidFill>
              <a:srgbClr val="C00000"/>
            </a:solidFill>
            <a:prstDash val="sys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5" name="Rounded Rectangle 474"/>
          <p:cNvSpPr/>
          <p:nvPr/>
        </p:nvSpPr>
        <p:spPr>
          <a:xfrm>
            <a:off x="685800" y="4267200"/>
            <a:ext cx="609600" cy="304800"/>
          </a:xfrm>
          <a:prstGeom prst="roundRect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Remote VPN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6" name="Rounded Rectangle 475"/>
          <p:cNvSpPr/>
          <p:nvPr/>
        </p:nvSpPr>
        <p:spPr>
          <a:xfrm>
            <a:off x="685800" y="1624024"/>
            <a:ext cx="685800" cy="304800"/>
          </a:xfrm>
          <a:prstGeom prst="roundRect">
            <a:avLst/>
          </a:prstGeom>
          <a:solidFill>
            <a:schemeClr val="accent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3G/4G WAN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7" name="Rounded Rectangle 476"/>
          <p:cNvSpPr/>
          <p:nvPr/>
        </p:nvSpPr>
        <p:spPr>
          <a:xfrm>
            <a:off x="3295389" y="4180854"/>
            <a:ext cx="685800" cy="304800"/>
          </a:xfrm>
          <a:prstGeom prst="roundRect">
            <a:avLst/>
          </a:prstGeom>
          <a:solidFill>
            <a:schemeClr val="accent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WiFi Access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8" name="Rounded Rectangle 477"/>
          <p:cNvSpPr/>
          <p:nvPr/>
        </p:nvSpPr>
        <p:spPr>
          <a:xfrm>
            <a:off x="152400" y="2462224"/>
            <a:ext cx="838200" cy="304800"/>
          </a:xfrm>
          <a:prstGeom prst="roundRect">
            <a:avLst/>
          </a:prstGeom>
          <a:solidFill>
            <a:schemeClr val="accent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Secure WiFi Access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9" name="Rounded Rectangle 478"/>
          <p:cNvSpPr/>
          <p:nvPr/>
        </p:nvSpPr>
        <p:spPr>
          <a:xfrm>
            <a:off x="4114800" y="4180854"/>
            <a:ext cx="838200" cy="304800"/>
          </a:xfrm>
          <a:prstGeom prst="roundRect">
            <a:avLst/>
          </a:prstGeom>
          <a:solidFill>
            <a:schemeClr val="accent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IP Cam. Recorder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0" name="Rounded Rectangle 479"/>
          <p:cNvSpPr/>
          <p:nvPr/>
        </p:nvSpPr>
        <p:spPr>
          <a:xfrm>
            <a:off x="5105400" y="4180854"/>
            <a:ext cx="838200" cy="304800"/>
          </a:xfrm>
          <a:prstGeom prst="roundRect">
            <a:avLst/>
          </a:prstGeom>
          <a:solidFill>
            <a:schemeClr val="accent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IP PBX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1" name="Rounded Rectangle 480"/>
          <p:cNvSpPr/>
          <p:nvPr/>
        </p:nvSpPr>
        <p:spPr>
          <a:xfrm>
            <a:off x="7119256" y="4233230"/>
            <a:ext cx="838200" cy="304800"/>
          </a:xfrm>
          <a:prstGeom prst="roundRect">
            <a:avLst/>
          </a:prstGeom>
          <a:solidFill>
            <a:schemeClr val="accent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Web App. Firewall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2" name="Rounded Rectangle 481"/>
          <p:cNvSpPr/>
          <p:nvPr/>
        </p:nvSpPr>
        <p:spPr>
          <a:xfrm>
            <a:off x="8109856" y="4233230"/>
            <a:ext cx="838200" cy="304800"/>
          </a:xfrm>
          <a:prstGeom prst="roundRect">
            <a:avLst/>
          </a:prstGeom>
          <a:solidFill>
            <a:schemeClr val="accent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Load Balancer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3" name="Rounded Rectangle 482"/>
          <p:cNvSpPr/>
          <p:nvPr/>
        </p:nvSpPr>
        <p:spPr>
          <a:xfrm>
            <a:off x="6667500" y="2143698"/>
            <a:ext cx="838200" cy="304800"/>
          </a:xfrm>
          <a:prstGeom prst="roundRect">
            <a:avLst/>
          </a:prstGeom>
          <a:solidFill>
            <a:schemeClr val="accent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Mail Security Gateway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484" name="Straight Connector 483"/>
          <p:cNvCxnSpPr/>
          <p:nvPr/>
        </p:nvCxnSpPr>
        <p:spPr>
          <a:xfrm flipV="1">
            <a:off x="4800600" y="2971802"/>
            <a:ext cx="1" cy="990598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85" name="Straight Connector 484"/>
          <p:cNvCxnSpPr/>
          <p:nvPr/>
        </p:nvCxnSpPr>
        <p:spPr>
          <a:xfrm flipV="1">
            <a:off x="2819400" y="3962400"/>
            <a:ext cx="0" cy="8382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86" name="Straight Connector 485"/>
          <p:cNvCxnSpPr/>
          <p:nvPr/>
        </p:nvCxnSpPr>
        <p:spPr>
          <a:xfrm flipV="1">
            <a:off x="1371600" y="3429000"/>
            <a:ext cx="0" cy="18288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87" name="Straight Connector 486"/>
          <p:cNvCxnSpPr/>
          <p:nvPr/>
        </p:nvCxnSpPr>
        <p:spPr>
          <a:xfrm flipH="1">
            <a:off x="1371600" y="3429000"/>
            <a:ext cx="17526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88" name="Straight Connector 487"/>
          <p:cNvCxnSpPr/>
          <p:nvPr/>
        </p:nvCxnSpPr>
        <p:spPr>
          <a:xfrm flipV="1">
            <a:off x="1752600" y="2057400"/>
            <a:ext cx="0" cy="2286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89" name="Straight Connector 488"/>
          <p:cNvCxnSpPr/>
          <p:nvPr/>
        </p:nvCxnSpPr>
        <p:spPr>
          <a:xfrm flipV="1">
            <a:off x="3124200" y="3124200"/>
            <a:ext cx="0" cy="3048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90" name="Straight Connector 489"/>
          <p:cNvCxnSpPr/>
          <p:nvPr/>
        </p:nvCxnSpPr>
        <p:spPr>
          <a:xfrm>
            <a:off x="838200" y="1447800"/>
            <a:ext cx="10668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91" name="Straight Connector 490"/>
          <p:cNvCxnSpPr/>
          <p:nvPr/>
        </p:nvCxnSpPr>
        <p:spPr>
          <a:xfrm flipV="1">
            <a:off x="1905000" y="1447800"/>
            <a:ext cx="0" cy="6096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92" name="Straight Connector 491"/>
          <p:cNvCxnSpPr/>
          <p:nvPr/>
        </p:nvCxnSpPr>
        <p:spPr>
          <a:xfrm flipH="1">
            <a:off x="4114800" y="2600898"/>
            <a:ext cx="22860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93" name="Straight Connector 492"/>
          <p:cNvCxnSpPr/>
          <p:nvPr/>
        </p:nvCxnSpPr>
        <p:spPr>
          <a:xfrm flipV="1">
            <a:off x="6400800" y="685802"/>
            <a:ext cx="0" cy="4038598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pic>
        <p:nvPicPr>
          <p:cNvPr id="494" name="Picture 18" descr="FortiDB_Icon_1U_Lt-s.png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22619" y="972979"/>
            <a:ext cx="727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95" name="Straight Connector 494"/>
          <p:cNvCxnSpPr/>
          <p:nvPr/>
        </p:nvCxnSpPr>
        <p:spPr>
          <a:xfrm>
            <a:off x="7924800" y="4690430"/>
            <a:ext cx="178837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96" name="Straight Connector 495"/>
          <p:cNvCxnSpPr/>
          <p:nvPr/>
        </p:nvCxnSpPr>
        <p:spPr>
          <a:xfrm>
            <a:off x="8077200" y="5604830"/>
            <a:ext cx="457200" cy="3887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pic>
        <p:nvPicPr>
          <p:cNvPr id="497" name="Picture 24" descr="FortiGate_Icon_2U_Lt.png"/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38600" y="2133600"/>
            <a:ext cx="1493838" cy="104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8" name="Rounded Rectangle 497"/>
          <p:cNvSpPr/>
          <p:nvPr/>
        </p:nvSpPr>
        <p:spPr>
          <a:xfrm>
            <a:off x="3810000" y="2514600"/>
            <a:ext cx="838200" cy="304800"/>
          </a:xfrm>
          <a:prstGeom prst="roundRect">
            <a:avLst/>
          </a:prstGeom>
          <a:solidFill>
            <a:schemeClr val="accent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Security gateway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499" name="Straight Connector 498"/>
          <p:cNvCxnSpPr/>
          <p:nvPr/>
        </p:nvCxnSpPr>
        <p:spPr>
          <a:xfrm>
            <a:off x="6400800" y="3111345"/>
            <a:ext cx="19050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500" name="Straight Connector 499"/>
          <p:cNvCxnSpPr/>
          <p:nvPr/>
        </p:nvCxnSpPr>
        <p:spPr>
          <a:xfrm>
            <a:off x="4800600" y="1676400"/>
            <a:ext cx="0" cy="4572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501" name="Straight Connector 500"/>
          <p:cNvCxnSpPr/>
          <p:nvPr/>
        </p:nvCxnSpPr>
        <p:spPr>
          <a:xfrm flipH="1">
            <a:off x="2667000" y="1676400"/>
            <a:ext cx="29718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502" name="TextBox 501"/>
          <p:cNvSpPr txBox="1"/>
          <p:nvPr/>
        </p:nvSpPr>
        <p:spPr>
          <a:xfrm>
            <a:off x="7858698" y="3949545"/>
            <a:ext cx="8544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rPr>
              <a:t>FortiCache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</a:endParaRPr>
          </a:p>
        </p:txBody>
      </p:sp>
      <p:grpSp>
        <p:nvGrpSpPr>
          <p:cNvPr id="15" name="Group 502"/>
          <p:cNvGrpSpPr/>
          <p:nvPr/>
        </p:nvGrpSpPr>
        <p:grpSpPr>
          <a:xfrm>
            <a:off x="7696201" y="3416145"/>
            <a:ext cx="946802" cy="609600"/>
            <a:chOff x="2133600" y="3657600"/>
            <a:chExt cx="1187965" cy="742950"/>
          </a:xfrm>
        </p:grpSpPr>
        <p:pic>
          <p:nvPicPr>
            <p:cNvPr id="504" name="Picture 23" descr="FortiGate_Icon_1U_Lt.png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3600" y="3657600"/>
              <a:ext cx="1187965" cy="742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05" name="Picture 12" descr="FortiCache_Icon.png"/>
            <p:cNvPicPr>
              <a:picLocks noChangeAspect="1"/>
            </p:cNvPicPr>
            <p:nvPr/>
          </p:nvPicPr>
          <p:blipFill>
            <a:blip r:embed="rId3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8400" y="3733800"/>
              <a:ext cx="622045" cy="458788"/>
            </a:xfrm>
            <a:prstGeom prst="rect">
              <a:avLst/>
            </a:prstGeom>
            <a:noFill/>
            <a:ln>
              <a:noFill/>
            </a:ln>
            <a:scene3d>
              <a:camera prst="isometricBottomDown"/>
              <a:lightRig rig="threePt" dir="t"/>
            </a:scene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06" name="Rounded Rectangle 505"/>
          <p:cNvSpPr/>
          <p:nvPr/>
        </p:nvSpPr>
        <p:spPr>
          <a:xfrm>
            <a:off x="304800" y="4671105"/>
            <a:ext cx="838200" cy="304800"/>
          </a:xfrm>
          <a:prstGeom prst="roundRect">
            <a:avLst/>
          </a:prstGeom>
          <a:solidFill>
            <a:schemeClr val="accent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Endpoint Security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7" name="Rounded Rectangle 506"/>
          <p:cNvSpPr/>
          <p:nvPr/>
        </p:nvSpPr>
        <p:spPr>
          <a:xfrm>
            <a:off x="1066800" y="5469389"/>
            <a:ext cx="838200" cy="304800"/>
          </a:xfrm>
          <a:prstGeom prst="roundRect">
            <a:avLst/>
          </a:prstGeom>
          <a:solidFill>
            <a:schemeClr val="accent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 Factor OTP Token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8" name="TextBox 507"/>
          <p:cNvSpPr txBox="1"/>
          <p:nvPr/>
        </p:nvSpPr>
        <p:spPr>
          <a:xfrm>
            <a:off x="6219385" y="141909"/>
            <a:ext cx="16498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</a:rPr>
              <a:t>DATA CENTER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chemeClr val="accent4">
                  <a:lumMod val="60000"/>
                  <a:lumOff val="4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509" name="TextBox 508"/>
          <p:cNvSpPr txBox="1"/>
          <p:nvPr/>
        </p:nvSpPr>
        <p:spPr>
          <a:xfrm>
            <a:off x="2430894" y="141909"/>
            <a:ext cx="33922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</a:rPr>
              <a:t>SECURITY OPERATING CENTER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chemeClr val="accent4">
                  <a:lumMod val="60000"/>
                  <a:lumOff val="4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510" name="TextBox 509"/>
          <p:cNvSpPr txBox="1"/>
          <p:nvPr/>
        </p:nvSpPr>
        <p:spPr>
          <a:xfrm>
            <a:off x="5334000" y="3657600"/>
            <a:ext cx="6046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</a:rPr>
              <a:t>LAN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chemeClr val="accent4">
                  <a:lumMod val="60000"/>
                  <a:lumOff val="4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511" name="TextBox 510"/>
          <p:cNvSpPr txBox="1"/>
          <p:nvPr/>
        </p:nvSpPr>
        <p:spPr>
          <a:xfrm>
            <a:off x="609600" y="5811398"/>
            <a:ext cx="9829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</a:rPr>
              <a:t>MOBILE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chemeClr val="accent4">
                  <a:lumMod val="60000"/>
                  <a:lumOff val="4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512" name="TextBox 511"/>
          <p:cNvSpPr txBox="1"/>
          <p:nvPr/>
        </p:nvSpPr>
        <p:spPr>
          <a:xfrm>
            <a:off x="381000" y="3733800"/>
            <a:ext cx="10615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</a:rPr>
              <a:t>REMOTE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chemeClr val="accent4">
                  <a:lumMod val="60000"/>
                  <a:lumOff val="40000"/>
                </a:schemeClr>
              </a:solidFill>
              <a:effectLst/>
              <a:uLnTx/>
              <a:uFillTx/>
            </a:endParaRPr>
          </a:p>
        </p:txBody>
      </p:sp>
      <p:pic>
        <p:nvPicPr>
          <p:cNvPr id="513" name="Picture 512" descr="MobilePhone_Lt.png"/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4400" y="5180681"/>
            <a:ext cx="183415" cy="3810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4" name="Rounded Rectangle 513"/>
          <p:cNvSpPr/>
          <p:nvPr/>
        </p:nvSpPr>
        <p:spPr>
          <a:xfrm>
            <a:off x="152400" y="404824"/>
            <a:ext cx="838200" cy="304800"/>
          </a:xfrm>
          <a:prstGeom prst="roundRect">
            <a:avLst/>
          </a:prstGeom>
          <a:solidFill>
            <a:schemeClr val="accent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Global Load balancing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15" name="Rounded Rectangle 514"/>
          <p:cNvSpPr/>
          <p:nvPr/>
        </p:nvSpPr>
        <p:spPr>
          <a:xfrm>
            <a:off x="228600" y="785824"/>
            <a:ext cx="990600" cy="304800"/>
          </a:xfrm>
          <a:prstGeom prst="roundRect">
            <a:avLst/>
          </a:prstGeom>
          <a:solidFill>
            <a:schemeClr val="accent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Log retention &amp; reporting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16" name="TextBox 515"/>
          <p:cNvSpPr txBox="1"/>
          <p:nvPr/>
        </p:nvSpPr>
        <p:spPr>
          <a:xfrm>
            <a:off x="1752600" y="2514600"/>
            <a:ext cx="80021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rPr>
              <a:t>Ascenlink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</a:endParaRPr>
          </a:p>
        </p:txBody>
      </p:sp>
      <p:cxnSp>
        <p:nvCxnSpPr>
          <p:cNvPr id="517" name="Straight Connector 516"/>
          <p:cNvCxnSpPr/>
          <p:nvPr/>
        </p:nvCxnSpPr>
        <p:spPr>
          <a:xfrm>
            <a:off x="838200" y="2895600"/>
            <a:ext cx="8382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518" name="Straight Connector 517"/>
          <p:cNvCxnSpPr/>
          <p:nvPr/>
        </p:nvCxnSpPr>
        <p:spPr>
          <a:xfrm>
            <a:off x="1752600" y="2286000"/>
            <a:ext cx="8382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519" name="Straight Connector 518"/>
          <p:cNvCxnSpPr/>
          <p:nvPr/>
        </p:nvCxnSpPr>
        <p:spPr>
          <a:xfrm>
            <a:off x="1905000" y="2057400"/>
            <a:ext cx="12192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520" name="Rounded Rectangle 519"/>
          <p:cNvSpPr/>
          <p:nvPr/>
        </p:nvSpPr>
        <p:spPr>
          <a:xfrm>
            <a:off x="1066800" y="2286000"/>
            <a:ext cx="685800" cy="304800"/>
          </a:xfrm>
          <a:prstGeom prst="roundRect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Site-to-site VPN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21" name="Straight Connector 520"/>
          <p:cNvCxnSpPr/>
          <p:nvPr/>
        </p:nvCxnSpPr>
        <p:spPr>
          <a:xfrm flipH="1">
            <a:off x="1828800" y="2819400"/>
            <a:ext cx="5334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522" name="Straight Connector 521"/>
          <p:cNvCxnSpPr/>
          <p:nvPr/>
        </p:nvCxnSpPr>
        <p:spPr>
          <a:xfrm flipH="1">
            <a:off x="1981200" y="2895600"/>
            <a:ext cx="4572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pic>
        <p:nvPicPr>
          <p:cNvPr id="523" name="Picture 7" descr="FortiADC_1U_Icon[1]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7800" y="2667000"/>
            <a:ext cx="762000" cy="473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4" name="Rounded Rectangle 523"/>
          <p:cNvSpPr/>
          <p:nvPr/>
        </p:nvSpPr>
        <p:spPr>
          <a:xfrm>
            <a:off x="1524000" y="2995624"/>
            <a:ext cx="838200" cy="304800"/>
          </a:xfrm>
          <a:prstGeom prst="roundRect">
            <a:avLst/>
          </a:prstGeom>
          <a:solidFill>
            <a:schemeClr val="accent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Link Load Balancer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25" name="Straight Connector 524"/>
          <p:cNvCxnSpPr/>
          <p:nvPr/>
        </p:nvCxnSpPr>
        <p:spPr>
          <a:xfrm flipV="1">
            <a:off x="7086600" y="3111345"/>
            <a:ext cx="1" cy="3048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526" name="Rounded Rectangle 525"/>
          <p:cNvSpPr/>
          <p:nvPr/>
        </p:nvSpPr>
        <p:spPr>
          <a:xfrm>
            <a:off x="6654979" y="3263745"/>
            <a:ext cx="914400" cy="304800"/>
          </a:xfrm>
          <a:prstGeom prst="roundRect">
            <a:avLst/>
          </a:prstGeom>
          <a:solidFill>
            <a:schemeClr val="accent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Secure DNS Caching server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27" name="Straight Connector 526"/>
          <p:cNvCxnSpPr/>
          <p:nvPr/>
        </p:nvCxnSpPr>
        <p:spPr>
          <a:xfrm flipV="1">
            <a:off x="8305800" y="3111345"/>
            <a:ext cx="1" cy="3048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528" name="Rounded Rectangle 527"/>
          <p:cNvSpPr/>
          <p:nvPr/>
        </p:nvSpPr>
        <p:spPr>
          <a:xfrm>
            <a:off x="7772400" y="3263745"/>
            <a:ext cx="990600" cy="304800"/>
          </a:xfrm>
          <a:prstGeom prst="roundRect">
            <a:avLst/>
          </a:prstGeom>
          <a:solidFill>
            <a:schemeClr val="accent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Secure Web Caching server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29" name="Straight Connector 528"/>
          <p:cNvCxnSpPr/>
          <p:nvPr/>
        </p:nvCxnSpPr>
        <p:spPr>
          <a:xfrm flipH="1" flipV="1">
            <a:off x="2819400" y="4766630"/>
            <a:ext cx="7298" cy="60392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pic>
        <p:nvPicPr>
          <p:cNvPr id="530" name="Picture 10" descr="FortiSwitch_Icon_1U_Lt-s.png"/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4600" y="4527478"/>
            <a:ext cx="753822" cy="467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1" name="Rounded Rectangle 530"/>
          <p:cNvSpPr/>
          <p:nvPr/>
        </p:nvSpPr>
        <p:spPr>
          <a:xfrm>
            <a:off x="2438400" y="4180854"/>
            <a:ext cx="685800" cy="304800"/>
          </a:xfrm>
          <a:prstGeom prst="roundRect">
            <a:avLst/>
          </a:prstGeom>
          <a:solidFill>
            <a:schemeClr val="accent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L2 Switching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32" name="Rounded Rectangle 531"/>
          <p:cNvSpPr/>
          <p:nvPr/>
        </p:nvSpPr>
        <p:spPr>
          <a:xfrm>
            <a:off x="6128656" y="4233230"/>
            <a:ext cx="838200" cy="304800"/>
          </a:xfrm>
          <a:prstGeom prst="roundRect">
            <a:avLst/>
          </a:prstGeom>
          <a:solidFill>
            <a:schemeClr val="accent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L7 D/DOS Mitigator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33" name="Straight Connector 532"/>
          <p:cNvCxnSpPr/>
          <p:nvPr/>
        </p:nvCxnSpPr>
        <p:spPr>
          <a:xfrm flipV="1">
            <a:off x="7239000" y="685800"/>
            <a:ext cx="1" cy="3048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534" name="Rounded Rectangle 533"/>
          <p:cNvSpPr/>
          <p:nvPr/>
        </p:nvSpPr>
        <p:spPr>
          <a:xfrm>
            <a:off x="6553200" y="762000"/>
            <a:ext cx="838200" cy="304800"/>
          </a:xfrm>
          <a:prstGeom prst="roundRect">
            <a:avLst/>
          </a:prstGeom>
          <a:solidFill>
            <a:schemeClr val="accent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DB Security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17" name="Picture 24" descr="LAN_Lt.png"/>
          <p:cNvPicPr>
            <a:picLocks noChangeAspect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9800" y="5300030"/>
            <a:ext cx="990600" cy="785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8557526"/>
      </p:ext>
    </p:extLst>
  </p:cSld>
  <p:clrMapOvr>
    <a:masterClrMapping/>
  </p:clrMapOvr>
  <p:transition xmlns:p14="http://schemas.microsoft.com/office/powerpoint/2010/main"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ark_FortiASICS_SOC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 60CM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522" y="2285425"/>
            <a:ext cx="3787600" cy="137137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274" y="1302181"/>
            <a:ext cx="3789848" cy="913513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971687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b="1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DMZ 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Configurable </a:t>
            </a:r>
            <a:r>
              <a:rPr lang="en-US" sz="1200" dirty="0"/>
              <a:t>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/>
              <a:t>ExpressCard</a:t>
            </a:r>
            <a:r>
              <a:rPr lang="en-US" sz="1200" dirty="0"/>
              <a:t> </a:t>
            </a:r>
            <a:r>
              <a:rPr lang="en-US" sz="1200" dirty="0" smtClean="0"/>
              <a:t>Slot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91400" y="3074424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port_modem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124200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 descr="dark_RJ45_console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6339" y="3505200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35547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ark_FortiASICS_SOC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 60C-POE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718979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b="1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GE POE+ 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20 </a:t>
            </a:r>
            <a:r>
              <a:rPr lang="en-US" sz="1200" dirty="0"/>
              <a:t>x </a:t>
            </a:r>
            <a:r>
              <a:rPr lang="en-US" sz="1200" dirty="0" smtClean="0"/>
              <a:t>GE POE</a:t>
            </a:r>
            <a:r>
              <a:rPr lang="en-US" sz="1200" dirty="0"/>
              <a:t>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1</a:t>
            </a:r>
            <a:r>
              <a:rPr lang="en-US" sz="1200" dirty="0" smtClean="0"/>
              <a:t>x GE Management Port</a:t>
            </a:r>
            <a:endParaRPr lang="en-US" sz="1200" dirty="0"/>
          </a:p>
        </p:txBody>
      </p:sp>
      <p:pic>
        <p:nvPicPr>
          <p:cNvPr id="13" name="Picture 46" descr="dark_port_output-po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77305" y="3109760"/>
            <a:ext cx="569912" cy="312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84069" y="3109760"/>
            <a:ext cx="569912" cy="312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781" y="1827530"/>
            <a:ext cx="4823977" cy="1398774"/>
          </a:xfrm>
          <a:prstGeom prst="rect">
            <a:avLst/>
          </a:prstGeom>
        </p:spPr>
      </p:pic>
      <p:pic>
        <p:nvPicPr>
          <p:cNvPr id="18" name="Picture 56" descr="dark_RPSSupplyOption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3600" y="3505200"/>
            <a:ext cx="581025" cy="325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 2"/>
          <p:cNvSpPr/>
          <p:nvPr/>
        </p:nvSpPr>
        <p:spPr bwMode="auto">
          <a:xfrm>
            <a:off x="5837712" y="1980651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38635" y="2226258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5839558" y="2460214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5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22" name="Picture 47" descr="dark_OutputPort-POE_p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5200" y="3109761"/>
            <a:ext cx="569912" cy="312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dark_RJ45_console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7458" y="3515438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459357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FortiGate/FortiWiFi 60D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5607715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/ 1.5 / 1.5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 / 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b="1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2x </a:t>
            </a:r>
            <a:r>
              <a:rPr lang="en-US" sz="1200" dirty="0"/>
              <a:t>GE WAN Ports</a:t>
            </a:r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1x GE DMZ Ports</a:t>
            </a:r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7x GE Ethernet Ports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Arial" charset="0"/>
              </a:rPr>
              <a:t>WiFi</a:t>
            </a:r>
            <a:r>
              <a:rPr lang="en-US" sz="1200" dirty="0">
                <a:latin typeface="Arial" charset="0"/>
              </a:rPr>
              <a:t>: 802.11a/b/g/</a:t>
            </a:r>
            <a:r>
              <a:rPr lang="en-US" sz="1200" dirty="0" smtClean="0">
                <a:latin typeface="Arial" charset="0"/>
              </a:rPr>
              <a:t>n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endParaRPr lang="en-US" sz="1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00200"/>
            <a:ext cx="4080807" cy="1866900"/>
          </a:xfrm>
          <a:prstGeom prst="rect">
            <a:avLst/>
          </a:prstGeom>
        </p:spPr>
      </p:pic>
      <p:pic>
        <p:nvPicPr>
          <p:cNvPr id="18" name="Picture 17" descr="dark_FortiASICS_SOC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366313"/>
            <a:ext cx="685872" cy="354119"/>
          </a:xfrm>
          <a:prstGeom prst="rect">
            <a:avLst/>
          </a:prstGeom>
        </p:spPr>
      </p:pic>
      <p:pic>
        <p:nvPicPr>
          <p:cNvPr id="23" name="Picture 22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396236"/>
            <a:ext cx="569690" cy="312735"/>
          </a:xfrm>
          <a:prstGeom prst="rect">
            <a:avLst/>
          </a:prstGeom>
          <a:effectLst/>
        </p:spPr>
      </p:pic>
      <p:cxnSp>
        <p:nvCxnSpPr>
          <p:cNvPr id="24" name="Straight Connector 23"/>
          <p:cNvCxnSpPr/>
          <p:nvPr/>
        </p:nvCxnSpPr>
        <p:spPr bwMode="auto">
          <a:xfrm>
            <a:off x="7949946" y="3366211"/>
            <a:ext cx="0" cy="381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25" name="Picture 24" descr="dark_WiFi_abgn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0" y="3356808"/>
            <a:ext cx="582212" cy="36374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766231910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FortiGate/FortiWiFi 60D-POE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9281345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/ 1.5 / 1.5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 / 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b="1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2x </a:t>
            </a:r>
            <a:r>
              <a:rPr lang="en-US" sz="1200" dirty="0"/>
              <a:t>GE WAN </a:t>
            </a:r>
            <a:r>
              <a:rPr lang="en-US" sz="1200" dirty="0" smtClean="0"/>
              <a:t>Ports </a:t>
            </a:r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1x GE DMZ Ports</a:t>
            </a:r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7x </a:t>
            </a:r>
            <a:r>
              <a:rPr lang="en-US" sz="1200" dirty="0"/>
              <a:t>GE </a:t>
            </a:r>
            <a:r>
              <a:rPr lang="en-US" sz="1200" dirty="0" smtClean="0"/>
              <a:t>Switched Ports </a:t>
            </a:r>
            <a:r>
              <a:rPr lang="en-US" sz="1200" dirty="0"/>
              <a:t>(</a:t>
            </a:r>
            <a:r>
              <a:rPr lang="en-US" sz="1200" dirty="0" err="1"/>
              <a:t>inc.</a:t>
            </a:r>
            <a:r>
              <a:rPr lang="en-US" sz="1200" dirty="0"/>
              <a:t> 2</a:t>
            </a:r>
            <a:r>
              <a:rPr lang="en-US" sz="1200" dirty="0" smtClean="0"/>
              <a:t>x PoE)</a:t>
            </a:r>
            <a:endParaRPr lang="en-US" sz="1200" b="1" dirty="0"/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endParaRPr lang="en-US" sz="1200" dirty="0"/>
          </a:p>
        </p:txBody>
      </p:sp>
      <p:pic>
        <p:nvPicPr>
          <p:cNvPr id="21" name="Picture 20" descr="dark_FortiASICS_SOC2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366313"/>
            <a:ext cx="685872" cy="354119"/>
          </a:xfrm>
          <a:prstGeom prst="rect">
            <a:avLst/>
          </a:prstGeom>
        </p:spPr>
      </p:pic>
      <p:pic>
        <p:nvPicPr>
          <p:cNvPr id="22" name="Picture 21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396236"/>
            <a:ext cx="569690" cy="312735"/>
          </a:xfrm>
          <a:prstGeom prst="rect">
            <a:avLst/>
          </a:prstGeom>
          <a:effectLst/>
        </p:spPr>
      </p:pic>
      <p:cxnSp>
        <p:nvCxnSpPr>
          <p:cNvPr id="15" name="Straight Connector 14"/>
          <p:cNvCxnSpPr/>
          <p:nvPr/>
        </p:nvCxnSpPr>
        <p:spPr bwMode="auto">
          <a:xfrm>
            <a:off x="7949946" y="3366211"/>
            <a:ext cx="0" cy="381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16" name="Picture 15" descr="dark_WiFi_abgn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0" y="3356808"/>
            <a:ext cx="582212" cy="363744"/>
          </a:xfrm>
          <a:prstGeom prst="rect">
            <a:avLst/>
          </a:prstGeom>
          <a:effectLst/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4400" y="1676400"/>
            <a:ext cx="3962400" cy="71575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0496" y="2590800"/>
            <a:ext cx="3886200" cy="699796"/>
          </a:xfrm>
          <a:prstGeom prst="rect">
            <a:avLst/>
          </a:prstGeom>
        </p:spPr>
      </p:pic>
      <p:pic>
        <p:nvPicPr>
          <p:cNvPr id="13" name="Picture 46" descr="dark_port_output-poe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5200" y="3392904"/>
            <a:ext cx="56991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732026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FortiGate/FortiWiFi 60D-3G4G-VZW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4332691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chemeClr val="accent4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/ 1.5 / 1.5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 / 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b="1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2x </a:t>
            </a:r>
            <a:r>
              <a:rPr lang="en-US" sz="1200" dirty="0"/>
              <a:t>GE WAN Ports</a:t>
            </a:r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1x GE DMZ Ports</a:t>
            </a:r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7x GE Ethernet Ports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Arial" charset="0"/>
              </a:rPr>
              <a:t>WiFi</a:t>
            </a:r>
            <a:r>
              <a:rPr lang="en-US" sz="1200" dirty="0">
                <a:latin typeface="Arial" charset="0"/>
              </a:rPr>
              <a:t>: 802.11a/b/g/</a:t>
            </a:r>
            <a:r>
              <a:rPr lang="en-US" sz="1200" dirty="0" smtClean="0">
                <a:latin typeface="Arial" charset="0"/>
              </a:rPr>
              <a:t>n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endParaRPr lang="en-US" sz="1200" dirty="0"/>
          </a:p>
        </p:txBody>
      </p:sp>
      <p:pic>
        <p:nvPicPr>
          <p:cNvPr id="18" name="Picture 17" descr="dark_FortiASICS_SOC2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366313"/>
            <a:ext cx="685872" cy="354119"/>
          </a:xfrm>
          <a:prstGeom prst="rect">
            <a:avLst/>
          </a:prstGeom>
        </p:spPr>
      </p:pic>
      <p:pic>
        <p:nvPicPr>
          <p:cNvPr id="23" name="Picture 22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396236"/>
            <a:ext cx="569690" cy="312735"/>
          </a:xfrm>
          <a:prstGeom prst="rect">
            <a:avLst/>
          </a:prstGeom>
          <a:effectLst/>
        </p:spPr>
      </p:pic>
      <p:cxnSp>
        <p:nvCxnSpPr>
          <p:cNvPr id="24" name="Straight Connector 23"/>
          <p:cNvCxnSpPr/>
          <p:nvPr/>
        </p:nvCxnSpPr>
        <p:spPr bwMode="auto">
          <a:xfrm>
            <a:off x="7949946" y="3366211"/>
            <a:ext cx="0" cy="381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25" name="Picture 24" descr="dark_WiFi_abgn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0" y="3356808"/>
            <a:ext cx="582212" cy="363744"/>
          </a:xfrm>
          <a:prstGeom prst="rect">
            <a:avLst/>
          </a:prstGeom>
          <a:effectLst/>
        </p:spPr>
      </p:pic>
      <p:pic>
        <p:nvPicPr>
          <p:cNvPr id="10" name="Picture 7" descr="dark_port_3g4g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24638" y="3395092"/>
            <a:ext cx="569913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8200" y="1600200"/>
            <a:ext cx="4080807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784826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</a:t>
            </a:r>
            <a:r>
              <a:rPr lang="en-US" dirty="0"/>
              <a:t> </a:t>
            </a:r>
            <a:r>
              <a:rPr lang="en-US" dirty="0" smtClean="0"/>
              <a:t>Rugged-60D</a:t>
            </a:r>
            <a:endParaRPr lang="en-US" b="0" i="0" dirty="0" smtClean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6766627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/ 1.5 / 1.5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 / 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b="1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4x </a:t>
            </a:r>
            <a:r>
              <a:rPr lang="en-US" sz="1200" dirty="0"/>
              <a:t>GE </a:t>
            </a:r>
            <a:r>
              <a:rPr lang="en-US" sz="1200" dirty="0" smtClean="0"/>
              <a:t>RJ45 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2x Shared Media Pairs</a:t>
            </a:r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1x DB9 Serial Port</a:t>
            </a:r>
            <a:endParaRPr lang="en-US" sz="1200" dirty="0"/>
          </a:p>
          <a:p>
            <a:pPr lvl="0" defTabSz="914417">
              <a:spcBef>
                <a:spcPct val="20000"/>
              </a:spcBef>
            </a:pPr>
            <a:endParaRPr lang="en-US" sz="1200" dirty="0"/>
          </a:p>
        </p:txBody>
      </p:sp>
      <p:pic>
        <p:nvPicPr>
          <p:cNvPr id="18" name="Picture 17" descr="dark_FortiASICS_SOC2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366313"/>
            <a:ext cx="685872" cy="354119"/>
          </a:xfrm>
          <a:prstGeom prst="rect">
            <a:avLst/>
          </a:prstGeom>
        </p:spPr>
      </p:pic>
      <p:pic>
        <p:nvPicPr>
          <p:cNvPr id="23" name="Picture 22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396236"/>
            <a:ext cx="569690" cy="312735"/>
          </a:xfrm>
          <a:prstGeom prst="rect">
            <a:avLst/>
          </a:prstGeom>
          <a:effectLst/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7274" y="188495"/>
            <a:ext cx="533400" cy="533400"/>
          </a:xfrm>
          <a:prstGeom prst="rect">
            <a:avLst/>
          </a:prstGeom>
        </p:spPr>
      </p:pic>
      <p:pic>
        <p:nvPicPr>
          <p:cNvPr id="2" name="Picture 1" descr="FGR-60D-Front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1688" y="1517821"/>
            <a:ext cx="3840319" cy="810343"/>
          </a:xfrm>
          <a:prstGeom prst="rect">
            <a:avLst/>
          </a:prstGeom>
        </p:spPr>
      </p:pic>
      <p:pic>
        <p:nvPicPr>
          <p:cNvPr id="4" name="Picture 3" descr="FGR-60D-Back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235" y="2487077"/>
            <a:ext cx="3840318" cy="773161"/>
          </a:xfrm>
          <a:prstGeom prst="rect">
            <a:avLst/>
          </a:prstGeom>
        </p:spPr>
      </p:pic>
      <p:sp>
        <p:nvSpPr>
          <p:cNvPr id="15" name="Oval 14"/>
          <p:cNvSpPr/>
          <p:nvPr/>
        </p:nvSpPr>
        <p:spPr bwMode="auto">
          <a:xfrm>
            <a:off x="5833832" y="1829262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6" name="Oval 15"/>
          <p:cNvSpPr/>
          <p:nvPr/>
        </p:nvSpPr>
        <p:spPr bwMode="auto">
          <a:xfrm>
            <a:off x="5833831" y="2084146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2841683" y="2195987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2" name="Oval 21"/>
          <p:cNvSpPr/>
          <p:nvPr/>
        </p:nvSpPr>
        <p:spPr bwMode="auto">
          <a:xfrm>
            <a:off x="4049475" y="2195987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7" name="Oval 26"/>
          <p:cNvSpPr/>
          <p:nvPr/>
        </p:nvSpPr>
        <p:spPr bwMode="auto">
          <a:xfrm>
            <a:off x="3853895" y="2626259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8" name="Oval 27"/>
          <p:cNvSpPr/>
          <p:nvPr/>
        </p:nvSpPr>
        <p:spPr bwMode="auto">
          <a:xfrm>
            <a:off x="5828940" y="2329753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3010579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 70D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7543099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3.5/3.5/3.5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275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35/65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 / 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IPSec VPN Throughput </a:t>
                      </a:r>
                      <a:endParaRPr lang="en-US" sz="1000" b="1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SSL-VPN Throughput </a:t>
                      </a:r>
                      <a:endParaRPr lang="en-US" sz="1000" b="1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RJ45 WAN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14x </a:t>
            </a:r>
            <a:r>
              <a:rPr lang="en-US" sz="1200" dirty="0"/>
              <a:t>G</a:t>
            </a:r>
            <a:r>
              <a:rPr lang="en-US" sz="1200" dirty="0" smtClean="0"/>
              <a:t>E RJ45 Switch Ports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Arial" charset="0"/>
              </a:rPr>
              <a:t>WiFi: 802.11a/b/g/</a:t>
            </a:r>
            <a:r>
              <a:rPr lang="en-US" sz="1200" dirty="0" smtClean="0">
                <a:latin typeface="Arial" charset="0"/>
              </a:rPr>
              <a:t>n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endParaRPr lang="en-US" sz="1200" dirty="0">
              <a:latin typeface="Arial" charset="0"/>
            </a:endParaRPr>
          </a:p>
        </p:txBody>
      </p:sp>
      <p:pic>
        <p:nvPicPr>
          <p:cNvPr id="11" name="Picture 10" descr="dark_FortiASICS_SOC2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366313"/>
            <a:ext cx="685872" cy="354119"/>
          </a:xfrm>
          <a:prstGeom prst="rect">
            <a:avLst/>
          </a:prstGeom>
        </p:spPr>
      </p:pic>
      <p:pic>
        <p:nvPicPr>
          <p:cNvPr id="13" name="Picture 12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396236"/>
            <a:ext cx="569690" cy="312735"/>
          </a:xfrm>
          <a:prstGeom prst="rect">
            <a:avLst/>
          </a:prstGeom>
          <a:effectLst/>
        </p:spPr>
      </p:pic>
      <p:cxnSp>
        <p:nvCxnSpPr>
          <p:cNvPr id="15" name="Straight Connector 14"/>
          <p:cNvCxnSpPr/>
          <p:nvPr/>
        </p:nvCxnSpPr>
        <p:spPr bwMode="auto">
          <a:xfrm>
            <a:off x="7314982" y="3366211"/>
            <a:ext cx="0" cy="381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16" name="Picture 15" descr="dark_WiFi_abgn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66036" y="3356808"/>
            <a:ext cx="582212" cy="363744"/>
          </a:xfrm>
          <a:prstGeom prst="rect">
            <a:avLst/>
          </a:prstGeom>
          <a:effectLst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800" y="1752600"/>
            <a:ext cx="3733800" cy="68082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800" y="2676543"/>
            <a:ext cx="3733800" cy="676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37359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5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5513" y="1150225"/>
            <a:ext cx="2972319" cy="1223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5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5512" y="2554204"/>
            <a:ext cx="3021767" cy="1316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 80C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5677469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1900/700/120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Concurrent Latency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45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50/190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12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 / 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IPSec VPN Throughput </a:t>
                      </a:r>
                      <a:endParaRPr lang="en-US" sz="1000" b="1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140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SSL-VPN Throughput </a:t>
                      </a:r>
                      <a:endParaRPr lang="en-US" sz="1000" b="1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GbE Copper WAN </a:t>
            </a:r>
            <a:r>
              <a:rPr lang="en-US" sz="1200" dirty="0"/>
              <a:t>Interface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FE DMZ </a:t>
            </a:r>
            <a:r>
              <a:rPr lang="en-US" sz="1200" dirty="0"/>
              <a:t>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6x </a:t>
            </a:r>
            <a:r>
              <a:rPr lang="en-US" sz="1200" dirty="0" smtClean="0"/>
              <a:t>FE </a:t>
            </a:r>
            <a:r>
              <a:rPr lang="en-US" sz="1200" dirty="0"/>
              <a:t>Configurable </a:t>
            </a:r>
            <a:r>
              <a:rPr lang="en-US" sz="1200" dirty="0" smtClean="0"/>
              <a:t>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 smtClean="0"/>
              <a:t>ExpressCard</a:t>
            </a:r>
            <a:r>
              <a:rPr lang="en-US" sz="1200" dirty="0" smtClean="0"/>
              <a:t> </a:t>
            </a:r>
            <a:r>
              <a:rPr lang="en-US" sz="1200" dirty="0"/>
              <a:t>slot</a:t>
            </a:r>
          </a:p>
        </p:txBody>
      </p:sp>
      <p:pic>
        <p:nvPicPr>
          <p:cNvPr id="7" name="Picture 6" descr="dark_FortiASICS_CP6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568" y="3091942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Storage_8g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0806" y="3108859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08859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813531009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ark_FortiASICS_CP6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568" y="3095107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21506" name="Picture 5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98384" y="2240468"/>
            <a:ext cx="3269546" cy="1659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 80CM</a:t>
            </a:r>
            <a:endParaRPr lang="en-US" b="0" i="0" dirty="0"/>
          </a:p>
        </p:txBody>
      </p:sp>
      <p:pic>
        <p:nvPicPr>
          <p:cNvPr id="21553" name="Picture 5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35535" y="1161448"/>
            <a:ext cx="3222161" cy="130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85113168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1900/700/120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45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50/190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12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 / 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IPSec VPN Throughput </a:t>
                      </a:r>
                      <a:endParaRPr lang="en-US" sz="1000" b="1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140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SSL-VPN Throughput </a:t>
                      </a:r>
                      <a:endParaRPr lang="en-US" sz="1000" b="1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FE DMZ 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6x FE Configurable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 smtClean="0"/>
              <a:t>ExpressCard</a:t>
            </a:r>
            <a:r>
              <a:rPr lang="en-US" sz="1200" dirty="0" smtClean="0"/>
              <a:t> slot</a:t>
            </a:r>
          </a:p>
        </p:txBody>
      </p:sp>
      <p:pic>
        <p:nvPicPr>
          <p:cNvPr id="16" name="Picture 15" descr="dark_WiFi_abgn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15200" y="3074424"/>
            <a:ext cx="582212" cy="363744"/>
          </a:xfrm>
          <a:prstGeom prst="rect">
            <a:avLst/>
          </a:prstGeom>
          <a:effectLst/>
        </p:spPr>
      </p:pic>
      <p:pic>
        <p:nvPicPr>
          <p:cNvPr id="17" name="Picture 16" descr="dark_port_modem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3124200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RJ45_console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0813" y="3497296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178963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 80D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9184087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000" b="0" i="0" dirty="0" smtClean="0">
                          <a:latin typeface="+mn-lt"/>
                        </a:rPr>
                        <a:t>1.3 / 0.95 / 0.17 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90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250/550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 / 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IPSec VPN Throughput </a:t>
                      </a:r>
                      <a:endParaRPr lang="en-US" sz="1000" b="1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SSL-VPN Throughput </a:t>
                      </a:r>
                      <a:endParaRPr lang="en-US" sz="1000" b="1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GE RJ45 Ports</a:t>
            </a:r>
          </a:p>
        </p:txBody>
      </p:sp>
      <p:pic>
        <p:nvPicPr>
          <p:cNvPr id="14" name="Picture 13" descr="dark_DesktopModel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3273" y="3415738"/>
            <a:ext cx="569690" cy="312735"/>
          </a:xfrm>
          <a:prstGeom prst="rect">
            <a:avLst/>
          </a:prstGeom>
          <a:effectLst/>
        </p:spPr>
      </p:pic>
      <p:pic>
        <p:nvPicPr>
          <p:cNvPr id="17" name="Picture 16" descr="dark_Storage_16gb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0887" y="3408838"/>
            <a:ext cx="578376" cy="317504"/>
          </a:xfrm>
          <a:prstGeom prst="rect">
            <a:avLst/>
          </a:prstGeom>
        </p:spPr>
      </p:pic>
      <p:pic>
        <p:nvPicPr>
          <p:cNvPr id="3" name="Picture 2" descr="FortiGate-80D-QuickStart-Onlin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3480" y="1624477"/>
            <a:ext cx="4098475" cy="1785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391918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 smtClean="0">
                <a:latin typeface="+mj-lt"/>
                <a:ea typeface="ＭＳ Ｐゴシック" charset="0"/>
                <a:cs typeface="ＭＳ Ｐゴシック" charset="0"/>
              </a:rPr>
              <a:t>Content</a:t>
            </a:r>
            <a:endParaRPr lang="en-US" dirty="0"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8" name="Text Placeholder 4"/>
          <p:cNvSpPr>
            <a:spLocks noGrp="1"/>
          </p:cNvSpPr>
          <p:nvPr>
            <p:ph idx="1"/>
          </p:nvPr>
        </p:nvSpPr>
        <p:spPr>
          <a:xfrm>
            <a:off x="515924" y="1265130"/>
            <a:ext cx="8069886" cy="4861034"/>
          </a:xfrm>
          <a:prstGeom prst="rect">
            <a:avLst/>
          </a:prstGeom>
        </p:spPr>
        <p:txBody>
          <a:bodyPr numCol="2"/>
          <a:lstStyle/>
          <a:p>
            <a:pPr>
              <a:buClr>
                <a:schemeClr val="accent6"/>
              </a:buClr>
            </a:pPr>
            <a:r>
              <a:rPr lang="en-US" dirty="0" smtClean="0"/>
              <a:t>FortiGate/FortiWiFi</a:t>
            </a:r>
          </a:p>
          <a:p>
            <a:pPr>
              <a:buClr>
                <a:schemeClr val="accent6"/>
              </a:buClr>
            </a:pPr>
            <a:r>
              <a:rPr lang="en-US" dirty="0" smtClean="0"/>
              <a:t>FortiAP</a:t>
            </a:r>
          </a:p>
          <a:p>
            <a:pPr>
              <a:buClr>
                <a:schemeClr val="accent6"/>
              </a:buClr>
            </a:pPr>
            <a:r>
              <a:rPr lang="en-US" dirty="0" smtClean="0"/>
              <a:t>FortiSwitch</a:t>
            </a:r>
          </a:p>
          <a:p>
            <a:pPr>
              <a:buClr>
                <a:schemeClr val="accent6"/>
              </a:buClr>
            </a:pPr>
            <a:r>
              <a:rPr lang="en-US" dirty="0" smtClean="0"/>
              <a:t>FortiClient</a:t>
            </a:r>
          </a:p>
          <a:p>
            <a:pPr>
              <a:buClr>
                <a:schemeClr val="accent6"/>
              </a:buClr>
            </a:pPr>
            <a:r>
              <a:rPr lang="en-US" dirty="0" smtClean="0"/>
              <a:t>FortiToken</a:t>
            </a:r>
            <a:endParaRPr lang="en-US" dirty="0"/>
          </a:p>
          <a:p>
            <a:pPr>
              <a:buClr>
                <a:schemeClr val="accent6"/>
              </a:buClr>
            </a:pPr>
            <a:r>
              <a:rPr lang="en-US" dirty="0" smtClean="0"/>
              <a:t>FortiAnalyzer</a:t>
            </a:r>
          </a:p>
          <a:p>
            <a:pPr>
              <a:buClr>
                <a:schemeClr val="accent6"/>
              </a:buClr>
            </a:pPr>
            <a:r>
              <a:rPr lang="en-US" dirty="0" smtClean="0"/>
              <a:t>FortiManager</a:t>
            </a:r>
          </a:p>
          <a:p>
            <a:pPr>
              <a:buClr>
                <a:schemeClr val="accent6"/>
              </a:buClr>
            </a:pPr>
            <a:r>
              <a:rPr lang="en-US" dirty="0" smtClean="0"/>
              <a:t>FortiSandbox</a:t>
            </a:r>
          </a:p>
          <a:p>
            <a:pPr>
              <a:buClr>
                <a:schemeClr val="accent6"/>
              </a:buClr>
            </a:pPr>
            <a:r>
              <a:rPr lang="en-US" dirty="0"/>
              <a:t>FortiAuthenticator</a:t>
            </a:r>
          </a:p>
          <a:p>
            <a:pPr>
              <a:buClr>
                <a:schemeClr val="accent6"/>
              </a:buClr>
            </a:pPr>
            <a:r>
              <a:rPr lang="en-US" dirty="0"/>
              <a:t>FortiDDoS</a:t>
            </a:r>
          </a:p>
          <a:p>
            <a:pPr>
              <a:buClr>
                <a:schemeClr val="accent6"/>
              </a:buClr>
            </a:pPr>
            <a:r>
              <a:rPr lang="en-US" dirty="0" smtClean="0"/>
              <a:t>FortiMail</a:t>
            </a:r>
            <a:endParaRPr lang="en-US" dirty="0"/>
          </a:p>
          <a:p>
            <a:pPr>
              <a:buClr>
                <a:schemeClr val="accent6"/>
              </a:buClr>
            </a:pPr>
            <a:r>
              <a:rPr lang="en-US" dirty="0" smtClean="0"/>
              <a:t>FortiWeb</a:t>
            </a:r>
          </a:p>
          <a:p>
            <a:pPr>
              <a:buClr>
                <a:schemeClr val="accent6"/>
              </a:buClr>
            </a:pPr>
            <a:r>
              <a:rPr lang="en-US" dirty="0"/>
              <a:t>FortiSandbox</a:t>
            </a:r>
          </a:p>
          <a:p>
            <a:pPr>
              <a:buClr>
                <a:schemeClr val="accent6"/>
              </a:buClr>
            </a:pPr>
            <a:r>
              <a:rPr lang="en-US" dirty="0" smtClean="0"/>
              <a:t>FortiDB</a:t>
            </a:r>
          </a:p>
          <a:p>
            <a:pPr>
              <a:buClr>
                <a:schemeClr val="accent6"/>
              </a:buClr>
            </a:pPr>
            <a:r>
              <a:rPr lang="en-US" dirty="0" smtClean="0"/>
              <a:t>FortiADC/</a:t>
            </a:r>
            <a:r>
              <a:rPr lang="en-US" dirty="0" err="1" smtClean="0"/>
              <a:t>AscenLink</a:t>
            </a:r>
            <a:endParaRPr lang="en-US" dirty="0"/>
          </a:p>
          <a:p>
            <a:pPr>
              <a:buClr>
                <a:schemeClr val="accent6"/>
              </a:buClr>
            </a:pPr>
            <a:r>
              <a:rPr lang="en-US" dirty="0"/>
              <a:t>FortiCache</a:t>
            </a:r>
          </a:p>
          <a:p>
            <a:pPr>
              <a:buClr>
                <a:schemeClr val="accent6"/>
              </a:buClr>
            </a:pPr>
            <a:r>
              <a:rPr lang="en-US" dirty="0" smtClean="0"/>
              <a:t>FortiDNS</a:t>
            </a:r>
          </a:p>
          <a:p>
            <a:pPr>
              <a:buClr>
                <a:schemeClr val="accent6"/>
              </a:buClr>
            </a:pPr>
            <a:r>
              <a:rPr lang="en-US" dirty="0" smtClean="0"/>
              <a:t>FortiTap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486359599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FortiGate/FortiWiFi 90D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5181003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3.5/3.5/3.5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275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35/65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 / 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IPSec VPN Throughput </a:t>
                      </a:r>
                      <a:endParaRPr lang="en-US" sz="1000" b="1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SSL-VPN Throughput </a:t>
                      </a:r>
                      <a:endParaRPr lang="en-US" sz="1000" b="1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RJ45 WAN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14x </a:t>
            </a:r>
            <a:r>
              <a:rPr lang="en-US" sz="1200" dirty="0"/>
              <a:t>G</a:t>
            </a:r>
            <a:r>
              <a:rPr lang="en-US" sz="1200" dirty="0" smtClean="0"/>
              <a:t>E RJ45 Switch Ports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Arial" charset="0"/>
              </a:rPr>
              <a:t>WiFi: 802.11a/b/g/</a:t>
            </a:r>
            <a:r>
              <a:rPr lang="en-US" sz="1200" dirty="0" smtClean="0">
                <a:latin typeface="Arial" charset="0"/>
              </a:rPr>
              <a:t>n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endParaRPr lang="en-US" sz="1200" dirty="0">
              <a:latin typeface="Arial" charset="0"/>
            </a:endParaRPr>
          </a:p>
        </p:txBody>
      </p:sp>
      <p:pic>
        <p:nvPicPr>
          <p:cNvPr id="19" name="Picture 69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28568" y="3392904"/>
            <a:ext cx="569913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dark_FortiASICS_SOC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366313"/>
            <a:ext cx="685872" cy="354119"/>
          </a:xfrm>
          <a:prstGeom prst="rect">
            <a:avLst/>
          </a:prstGeom>
        </p:spPr>
      </p:pic>
      <p:pic>
        <p:nvPicPr>
          <p:cNvPr id="13" name="Picture 12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396236"/>
            <a:ext cx="569690" cy="312735"/>
          </a:xfrm>
          <a:prstGeom prst="rect">
            <a:avLst/>
          </a:prstGeom>
          <a:effectLst/>
        </p:spPr>
      </p:pic>
      <p:cxnSp>
        <p:nvCxnSpPr>
          <p:cNvPr id="15" name="Straight Connector 14"/>
          <p:cNvCxnSpPr/>
          <p:nvPr/>
        </p:nvCxnSpPr>
        <p:spPr bwMode="auto">
          <a:xfrm>
            <a:off x="7949946" y="3366211"/>
            <a:ext cx="0" cy="381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16" name="Picture 15" descr="dark_WiFi_abgn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0" y="3356808"/>
            <a:ext cx="582212" cy="363744"/>
          </a:xfrm>
          <a:prstGeom prst="rect">
            <a:avLst/>
          </a:prstGeom>
          <a:effectLst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800" y="1752600"/>
            <a:ext cx="3733800" cy="68082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800" y="2676543"/>
            <a:ext cx="3733800" cy="676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266709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FortiGate/FortiWiFi 92D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2367908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2.0/1.0/0.2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300/700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 / 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IPSec VPN Throughput </a:t>
                      </a:r>
                      <a:endParaRPr lang="en-US" sz="1000" b="1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SSL-VPN Throughput </a:t>
                      </a:r>
                      <a:endParaRPr lang="en-US" sz="1000" b="1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888"/>
              </a:spcBef>
              <a:buFontTx/>
              <a:buChar char="•"/>
            </a:pPr>
            <a:r>
              <a:rPr lang="en-US" sz="1200" dirty="0"/>
              <a:t>16x GE RJ45 Ports	</a:t>
            </a:r>
          </a:p>
          <a:p>
            <a:pPr lvl="0" defTabSz="914417">
              <a:spcBef>
                <a:spcPct val="20000"/>
              </a:spcBef>
            </a:pPr>
            <a:endParaRPr lang="en-US" sz="1200" dirty="0">
              <a:latin typeface="Arial" charset="0"/>
            </a:endParaRPr>
          </a:p>
        </p:txBody>
      </p:sp>
      <p:pic>
        <p:nvPicPr>
          <p:cNvPr id="13" name="Picture 12" descr="dark_DesktopModel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396236"/>
            <a:ext cx="569690" cy="312735"/>
          </a:xfrm>
          <a:prstGeom prst="rect">
            <a:avLst/>
          </a:prstGeom>
          <a:effectLst/>
        </p:spPr>
      </p:pic>
      <p:cxnSp>
        <p:nvCxnSpPr>
          <p:cNvPr id="15" name="Straight Connector 14"/>
          <p:cNvCxnSpPr/>
          <p:nvPr/>
        </p:nvCxnSpPr>
        <p:spPr bwMode="auto">
          <a:xfrm>
            <a:off x="7949946" y="3366211"/>
            <a:ext cx="0" cy="381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16" name="Picture 15" descr="dark_WiFi_abg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0" y="3356808"/>
            <a:ext cx="582212" cy="363744"/>
          </a:xfrm>
          <a:prstGeom prst="rect">
            <a:avLst/>
          </a:prstGeom>
          <a:effectLst/>
        </p:spPr>
      </p:pic>
      <p:pic>
        <p:nvPicPr>
          <p:cNvPr id="12" name="Picture 11" descr="dark_Storage_16gb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5200" y="3399464"/>
            <a:ext cx="578376" cy="317504"/>
          </a:xfrm>
          <a:prstGeom prst="rect">
            <a:avLst/>
          </a:prstGeom>
        </p:spPr>
      </p:pic>
      <p:sp>
        <p:nvSpPr>
          <p:cNvPr id="14" name="Oval 13"/>
          <p:cNvSpPr/>
          <p:nvPr/>
        </p:nvSpPr>
        <p:spPr bwMode="auto">
          <a:xfrm>
            <a:off x="5842815" y="2076284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cxnSp>
        <p:nvCxnSpPr>
          <p:cNvPr id="17" name="Straight Connector 16"/>
          <p:cNvCxnSpPr/>
          <p:nvPr/>
        </p:nvCxnSpPr>
        <p:spPr bwMode="auto">
          <a:xfrm>
            <a:off x="2625292" y="3530080"/>
            <a:ext cx="2452402" cy="7935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8" name="Picture 17" descr="FWF-92D-Rear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2667000"/>
            <a:ext cx="4428608" cy="806499"/>
          </a:xfrm>
          <a:prstGeom prst="rect">
            <a:avLst/>
          </a:prstGeom>
        </p:spPr>
      </p:pic>
      <p:pic>
        <p:nvPicPr>
          <p:cNvPr id="20" name="Picture 19" descr="FG_FWF-92D-Front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3525" y="1666441"/>
            <a:ext cx="4428615" cy="806500"/>
          </a:xfrm>
          <a:prstGeom prst="rect">
            <a:avLst/>
          </a:prstGeom>
        </p:spPr>
      </p:pic>
      <p:cxnSp>
        <p:nvCxnSpPr>
          <p:cNvPr id="21" name="Straight Connector 20"/>
          <p:cNvCxnSpPr/>
          <p:nvPr/>
        </p:nvCxnSpPr>
        <p:spPr bwMode="auto">
          <a:xfrm flipH="1" flipV="1">
            <a:off x="2628517" y="3357459"/>
            <a:ext cx="3119" cy="174125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2" name="Straight Connector 21"/>
          <p:cNvCxnSpPr/>
          <p:nvPr/>
        </p:nvCxnSpPr>
        <p:spPr bwMode="auto">
          <a:xfrm flipH="1" flipV="1">
            <a:off x="5075110" y="3370569"/>
            <a:ext cx="3119" cy="174125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3" name="Oval 22"/>
          <p:cNvSpPr/>
          <p:nvPr/>
        </p:nvSpPr>
        <p:spPr bwMode="auto">
          <a:xfrm>
            <a:off x="3711625" y="3439315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4690751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800" y="1752600"/>
            <a:ext cx="3733800" cy="669126"/>
          </a:xfrm>
          <a:prstGeom prst="rect">
            <a:avLst/>
          </a:prstGeom>
        </p:spPr>
      </p:pic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FortiGate/FortiWiFi 90D-POE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6058355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3.5/3.5/3.5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275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35/65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 / 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IPSec VPN Throughput </a:t>
                      </a:r>
                      <a:endParaRPr lang="en-US" sz="1000" b="1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SSL-VPN Throughput </a:t>
                      </a:r>
                      <a:endParaRPr lang="en-US" sz="1000" b="1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066800"/>
            <a:ext cx="2884755" cy="2379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</a:t>
            </a:r>
            <a:r>
              <a:rPr lang="en-US" sz="1200" dirty="0"/>
              <a:t>GE RJ45 WAN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14x GE RJ45 Switch </a:t>
            </a:r>
            <a:r>
              <a:rPr lang="en-US" sz="1200" dirty="0" smtClean="0"/>
              <a:t>Ports</a:t>
            </a:r>
            <a:br>
              <a:rPr lang="en-US" sz="1200" dirty="0" smtClean="0"/>
            </a:br>
            <a:r>
              <a:rPr lang="en-US" sz="1200" dirty="0" smtClean="0"/>
              <a:t>(</a:t>
            </a:r>
            <a:r>
              <a:rPr lang="en-US" sz="1200" dirty="0" err="1" smtClean="0"/>
              <a:t>inc.</a:t>
            </a:r>
            <a:r>
              <a:rPr lang="en-US" sz="1200" dirty="0" smtClean="0"/>
              <a:t> 4x PoE)</a:t>
            </a:r>
            <a:endParaRPr lang="en-US" sz="1200" dirty="0"/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Arial" charset="0"/>
              </a:rPr>
              <a:t>WiFi</a:t>
            </a:r>
            <a:r>
              <a:rPr lang="en-US" sz="1200" dirty="0">
                <a:latin typeface="Arial" charset="0"/>
              </a:rPr>
              <a:t>: 802.11a/b/g/</a:t>
            </a:r>
            <a:r>
              <a:rPr lang="en-US" sz="1200" dirty="0" smtClean="0">
                <a:latin typeface="Arial" charset="0"/>
              </a:rPr>
              <a:t>n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endParaRPr lang="en-US" sz="1200" dirty="0">
              <a:latin typeface="Arial" charset="0"/>
            </a:endParaRPr>
          </a:p>
        </p:txBody>
      </p:sp>
      <p:pic>
        <p:nvPicPr>
          <p:cNvPr id="19" name="Picture 69" descr="dark_Storage_32gb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28568" y="3084096"/>
            <a:ext cx="569913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dark_FortiASICS_SOC2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057505"/>
            <a:ext cx="685872" cy="354119"/>
          </a:xfrm>
          <a:prstGeom prst="rect">
            <a:avLst/>
          </a:prstGeom>
        </p:spPr>
      </p:pic>
      <p:pic>
        <p:nvPicPr>
          <p:cNvPr id="13" name="Picture 12" descr="dark_DesktopModel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087428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15" descr="dark_WiFi_abgn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0" y="3048000"/>
            <a:ext cx="582212" cy="363744"/>
          </a:xfrm>
          <a:prstGeom prst="rect">
            <a:avLst/>
          </a:prstGeom>
          <a:effectLst/>
        </p:spPr>
      </p:pic>
      <p:pic>
        <p:nvPicPr>
          <p:cNvPr id="12" name="Picture 46" descr="dark_port_output-poe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69919" y="3447798"/>
            <a:ext cx="56991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Straight Connector 13"/>
          <p:cNvCxnSpPr/>
          <p:nvPr/>
        </p:nvCxnSpPr>
        <p:spPr bwMode="auto">
          <a:xfrm>
            <a:off x="7951453" y="3061411"/>
            <a:ext cx="0" cy="699125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4" name="Picture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800" y="2667001"/>
            <a:ext cx="3733800" cy="670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828440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 94D-POE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5897724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3.5/3.5/3.5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275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35/65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 / 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IPSec VPN Throughput </a:t>
                      </a:r>
                      <a:endParaRPr lang="en-US" sz="1000" b="1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SSL-VPN Throughput </a:t>
                      </a:r>
                      <a:endParaRPr lang="en-US" sz="1000" b="1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RJ45 WAN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4x </a:t>
            </a:r>
            <a:r>
              <a:rPr lang="en-US" sz="1200" dirty="0"/>
              <a:t>G</a:t>
            </a:r>
            <a:r>
              <a:rPr lang="en-US" sz="1200" dirty="0" smtClean="0"/>
              <a:t>E RJ45 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24x FE POE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 x DMZ GE SFP </a:t>
            </a:r>
            <a:r>
              <a:rPr lang="en-US" sz="1200" dirty="0" smtClean="0"/>
              <a:t>slots</a:t>
            </a:r>
          </a:p>
        </p:txBody>
      </p:sp>
      <p:pic>
        <p:nvPicPr>
          <p:cNvPr id="12" name="Picture 11" descr="94D-poe-back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5153" y="2498895"/>
            <a:ext cx="5063079" cy="707445"/>
          </a:xfrm>
          <a:prstGeom prst="rect">
            <a:avLst/>
          </a:prstGeom>
        </p:spPr>
      </p:pic>
      <p:pic>
        <p:nvPicPr>
          <p:cNvPr id="14" name="Picture 13" descr="94D-poe-fron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478" y="1890312"/>
            <a:ext cx="5320454" cy="430834"/>
          </a:xfrm>
          <a:prstGeom prst="rect">
            <a:avLst/>
          </a:prstGeom>
        </p:spPr>
      </p:pic>
      <p:pic>
        <p:nvPicPr>
          <p:cNvPr id="18" name="Picture 69" descr="dark_Storage_32gb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28568" y="3084096"/>
            <a:ext cx="569913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8" descr="dark_FortiASICS_SOC2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057505"/>
            <a:ext cx="685872" cy="354119"/>
          </a:xfrm>
          <a:prstGeom prst="rect">
            <a:avLst/>
          </a:prstGeom>
        </p:spPr>
      </p:pic>
      <p:pic>
        <p:nvPicPr>
          <p:cNvPr id="21" name="Picture 46" descr="dark_port_output-po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69919" y="3447798"/>
            <a:ext cx="56991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1" descr="dark_1URackMount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083906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93112509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 98D-POE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59536785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3.5/3.5/3.5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275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35/65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 / 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IPSec VPN Throughput </a:t>
                      </a:r>
                      <a:endParaRPr lang="en-US" sz="1000" b="1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SSL-VPN Throughput </a:t>
                      </a:r>
                      <a:endParaRPr lang="en-US" sz="1000" b="1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RJ45 WAN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72x </a:t>
            </a:r>
            <a:r>
              <a:rPr lang="en-US" sz="1200" dirty="0"/>
              <a:t>G</a:t>
            </a:r>
            <a:r>
              <a:rPr lang="en-US" sz="1200" dirty="0" smtClean="0"/>
              <a:t>E RJ45 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24x FE POE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 x DMZ GE SFP </a:t>
            </a:r>
            <a:r>
              <a:rPr lang="en-US" sz="1200" dirty="0" smtClean="0"/>
              <a:t>slots</a:t>
            </a:r>
          </a:p>
        </p:txBody>
      </p:sp>
      <p:pic>
        <p:nvPicPr>
          <p:cNvPr id="17" name="Picture 69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28568" y="3084096"/>
            <a:ext cx="569913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7" descr="dark_FortiASICS_SOC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057505"/>
            <a:ext cx="685872" cy="354119"/>
          </a:xfrm>
          <a:prstGeom prst="rect">
            <a:avLst/>
          </a:prstGeom>
        </p:spPr>
      </p:pic>
      <p:pic>
        <p:nvPicPr>
          <p:cNvPr id="19" name="Picture 46" descr="dark_port_output-poe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69919" y="3447798"/>
            <a:ext cx="56991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0" descr="dark_2URackMoun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9524" y="3090824"/>
            <a:ext cx="569690" cy="312735"/>
          </a:xfrm>
          <a:prstGeom prst="rect">
            <a:avLst/>
          </a:prstGeom>
          <a:effectLst/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71595" y="188496"/>
            <a:ext cx="533400" cy="533400"/>
          </a:xfrm>
          <a:prstGeom prst="rect">
            <a:avLst/>
          </a:prstGeom>
        </p:spPr>
      </p:pic>
      <p:pic>
        <p:nvPicPr>
          <p:cNvPr id="2" name="Picture 1" descr="FG-98D-POE Front and Back.png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62437"/>
          <a:stretch/>
        </p:blipFill>
        <p:spPr>
          <a:xfrm>
            <a:off x="660017" y="1406199"/>
            <a:ext cx="4830132" cy="923972"/>
          </a:xfrm>
          <a:prstGeom prst="rect">
            <a:avLst/>
          </a:prstGeom>
        </p:spPr>
      </p:pic>
      <p:pic>
        <p:nvPicPr>
          <p:cNvPr id="15" name="Picture 14" descr="FG-98D-POE Front and Back.png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90"/>
          <a:stretch/>
        </p:blipFill>
        <p:spPr>
          <a:xfrm>
            <a:off x="652412" y="2560187"/>
            <a:ext cx="4830132" cy="1010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018583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+mj-lt"/>
                <a:cs typeface="Arial Narrow"/>
              </a:rPr>
              <a:t>FortiGate</a:t>
            </a:r>
            <a:r>
              <a:rPr lang="en-US" b="0" i="0" dirty="0">
                <a:latin typeface="+mj-lt"/>
                <a:cs typeface="Arial Narrow"/>
              </a:rPr>
              <a:t> </a:t>
            </a:r>
            <a:r>
              <a:rPr lang="en-US" b="0" i="0" dirty="0" smtClean="0">
                <a:latin typeface="+mj-lt"/>
                <a:cs typeface="Arial Narrow"/>
              </a:rPr>
              <a:t>Mid-Range Series</a:t>
            </a:r>
            <a:endParaRPr lang="en-US" b="0" i="0" dirty="0">
              <a:latin typeface="+mj-lt"/>
              <a:cs typeface="Arial Narrow"/>
            </a:endParaRPr>
          </a:p>
        </p:txBody>
      </p:sp>
      <p:pic>
        <p:nvPicPr>
          <p:cNvPr id="12" name="Picture 11" descr="FG-800C_Ft-top-reflec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4277" y="2690291"/>
            <a:ext cx="2212730" cy="629727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585640" y="2818799"/>
            <a:ext cx="106788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FG-800C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22" name="Content Placeholder 9"/>
          <p:cNvSpPr txBox="1">
            <a:spLocks/>
          </p:cNvSpPr>
          <p:nvPr/>
        </p:nvSpPr>
        <p:spPr>
          <a:xfrm>
            <a:off x="4773723" y="2192643"/>
            <a:ext cx="3987800" cy="4917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6"/>
              </a:buClr>
              <a:buFont typeface="Wingdings" charset="2"/>
              <a:buChar char="§"/>
            </a:pPr>
            <a:r>
              <a:rPr lang="en-US" sz="1500" b="1" dirty="0" smtClean="0">
                <a:latin typeface="+mn-lt"/>
                <a:ea typeface="ＭＳ Ｐゴシック" pitchFamily="34" charset="-128"/>
              </a:rPr>
              <a:t>High performance multi-threat security for medium-sized enterprises and branch offices of large enterprises.</a:t>
            </a:r>
          </a:p>
          <a:p>
            <a:pPr>
              <a:lnSpc>
                <a:spcPct val="90000"/>
              </a:lnSpc>
              <a:buClr>
                <a:schemeClr val="accent6"/>
              </a:buClr>
              <a:buFont typeface="Wingdings" charset="2"/>
              <a:buChar char="§"/>
            </a:pPr>
            <a:r>
              <a:rPr lang="en-US" sz="1500" b="1" dirty="0" smtClean="0">
                <a:latin typeface="+mn-lt"/>
                <a:ea typeface="ＭＳ Ｐゴシック" pitchFamily="34" charset="-128"/>
              </a:rPr>
              <a:t>Higher price/performance ratio and more interfaces than any products in their class</a:t>
            </a:r>
          </a:p>
          <a:p>
            <a:pPr marL="0" indent="0">
              <a:lnSpc>
                <a:spcPct val="90000"/>
              </a:lnSpc>
              <a:buNone/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</p:txBody>
      </p:sp>
      <p:pic>
        <p:nvPicPr>
          <p:cNvPr id="24" name="Picture 23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326" y="2910328"/>
            <a:ext cx="213020" cy="151969"/>
          </a:xfrm>
          <a:prstGeom prst="rect">
            <a:avLst/>
          </a:prstGeom>
        </p:spPr>
      </p:pic>
      <p:sp>
        <p:nvSpPr>
          <p:cNvPr id="33" name="Rectangle 32"/>
          <p:cNvSpPr/>
          <p:nvPr/>
        </p:nvSpPr>
        <p:spPr>
          <a:xfrm>
            <a:off x="585640" y="3997971"/>
            <a:ext cx="15135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FG-200D</a:t>
            </a:r>
            <a:endParaRPr lang="en-US" sz="1400" b="1" dirty="0">
              <a:latin typeface="+mn-lt"/>
              <a:cs typeface="Arial Narrow"/>
            </a:endParaRPr>
          </a:p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Series</a:t>
            </a:r>
          </a:p>
        </p:txBody>
      </p:sp>
      <p:pic>
        <p:nvPicPr>
          <p:cNvPr id="37" name="Picture 36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326" y="4086620"/>
            <a:ext cx="213020" cy="151969"/>
          </a:xfrm>
          <a:prstGeom prst="rect">
            <a:avLst/>
          </a:prstGeom>
        </p:spPr>
      </p:pic>
      <p:pic>
        <p:nvPicPr>
          <p:cNvPr id="31" name="Picture 30" descr="FG-200D_Ft-top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8640" y="4016075"/>
            <a:ext cx="2514600" cy="916293"/>
          </a:xfrm>
          <a:prstGeom prst="rect">
            <a:avLst/>
          </a:prstGeom>
        </p:spPr>
      </p:pic>
      <p:pic>
        <p:nvPicPr>
          <p:cNvPr id="34" name="Picture 33" descr="FG-240D_Ft-top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8640" y="3818435"/>
            <a:ext cx="2433773" cy="731040"/>
          </a:xfrm>
          <a:prstGeom prst="rect">
            <a:avLst/>
          </a:prstGeom>
        </p:spPr>
      </p:pic>
      <p:pic>
        <p:nvPicPr>
          <p:cNvPr id="4" name="Picture 3" descr="FortiGate300D-3 Reflection.jp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57240" y="3558875"/>
            <a:ext cx="2057400" cy="445992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585640" y="3632098"/>
            <a:ext cx="151353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</a:t>
            </a:r>
            <a:r>
              <a:rPr lang="en-US" sz="1400" b="1" dirty="0">
                <a:latin typeface="+mn-lt"/>
                <a:ea typeface="Helvetica 55 Roman" charset="0"/>
                <a:cs typeface="Arial Narrow"/>
              </a:rPr>
              <a:t>3</a:t>
            </a:r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00D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7" name="Picture 26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326" y="3720747"/>
            <a:ext cx="213020" cy="151969"/>
          </a:xfrm>
          <a:prstGeom prst="rect">
            <a:avLst/>
          </a:prstGeom>
        </p:spPr>
      </p:pic>
      <p:pic>
        <p:nvPicPr>
          <p:cNvPr id="6" name="Picture 5" descr="FortiGate500D-1 Reflection.jpg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57240" y="3147730"/>
            <a:ext cx="1981200" cy="421305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>
          <a:xfrm>
            <a:off x="585640" y="3254075"/>
            <a:ext cx="151353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FG-500D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32" name="Picture 31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326" y="3342724"/>
            <a:ext cx="213020" cy="151969"/>
          </a:xfrm>
          <a:prstGeom prst="rect">
            <a:avLst/>
          </a:prstGeom>
        </p:spPr>
      </p:pic>
      <p:pic>
        <p:nvPicPr>
          <p:cNvPr id="35" name="Picture 34" descr="FG-100D_Ft-top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2600" y="5029200"/>
            <a:ext cx="2446560" cy="729218"/>
          </a:xfrm>
          <a:prstGeom prst="rect">
            <a:avLst/>
          </a:prstGeom>
        </p:spPr>
      </p:pic>
      <p:sp>
        <p:nvSpPr>
          <p:cNvPr id="36" name="Rectangle 35"/>
          <p:cNvSpPr/>
          <p:nvPr/>
        </p:nvSpPr>
        <p:spPr>
          <a:xfrm>
            <a:off x="585640" y="4809035"/>
            <a:ext cx="914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FG-100D Series</a:t>
            </a:r>
          </a:p>
        </p:txBody>
      </p:sp>
      <p:pic>
        <p:nvPicPr>
          <p:cNvPr id="40" name="Picture 39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040" y="4893670"/>
            <a:ext cx="213020" cy="151969"/>
          </a:xfrm>
          <a:prstGeom prst="rect">
            <a:avLst/>
          </a:prstGeom>
        </p:spPr>
      </p:pic>
      <p:pic>
        <p:nvPicPr>
          <p:cNvPr id="41" name="Picture 40" descr="FG-140D_Ft-top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0759" y="4732835"/>
            <a:ext cx="2409194" cy="749527"/>
          </a:xfrm>
          <a:prstGeom prst="rect">
            <a:avLst/>
          </a:prstGeom>
        </p:spPr>
      </p:pic>
      <p:pic>
        <p:nvPicPr>
          <p:cNvPr id="42" name="Picture 41" descr="FG-140D-POE_Ft-top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0759" y="4504236"/>
            <a:ext cx="2384859" cy="741956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 bwMode="invGray">
          <a:xfrm>
            <a:off x="448252" y="1133142"/>
            <a:ext cx="8281328" cy="846744"/>
          </a:xfrm>
          <a:prstGeom prst="rect">
            <a:avLst/>
          </a:prstGeom>
          <a:solidFill>
            <a:srgbClr val="324040"/>
          </a:solidFill>
          <a:ln w="28575">
            <a:noFill/>
            <a:round/>
            <a:headEnd/>
            <a:tailEnd/>
          </a:ln>
          <a:extLst/>
        </p:spPr>
        <p:txBody>
          <a:bodyPr wrap="square" rtlCol="0" anchor="ctr"/>
          <a:lstStyle/>
          <a:p>
            <a:pPr marL="914400" lvl="4" defTabSz="342879"/>
            <a:r>
              <a:rPr lang="en-US" sz="2000" b="1" dirty="0">
                <a:solidFill>
                  <a:schemeClr val="bg1"/>
                </a:solidFill>
                <a:cs typeface="Arial Narrow"/>
              </a:rPr>
              <a:t>Mid-Range Security Appliances For Mid-Size Organizations &amp; Large Enterprise Branch Offices</a:t>
            </a: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498" y="1214556"/>
            <a:ext cx="729142" cy="729142"/>
          </a:xfrm>
          <a:prstGeom prst="rect">
            <a:avLst/>
          </a:prstGeom>
        </p:spPr>
      </p:pic>
      <p:sp>
        <p:nvSpPr>
          <p:cNvPr id="38" name="Rectangle 37"/>
          <p:cNvSpPr/>
          <p:nvPr/>
        </p:nvSpPr>
        <p:spPr>
          <a:xfrm>
            <a:off x="4981576" y="3858743"/>
            <a:ext cx="3644273" cy="2085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bg2">
                  <a:lumMod val="50000"/>
                </a:schemeClr>
              </a:buClr>
              <a:buFont typeface="Lucida Grande"/>
              <a:buChar char="✔"/>
            </a:pPr>
            <a:r>
              <a:rPr lang="en-US" sz="1400" dirty="0" smtClean="0">
                <a:latin typeface="+mj-lt"/>
                <a:cs typeface="Arial Narrow"/>
              </a:rPr>
              <a:t>High </a:t>
            </a:r>
            <a:r>
              <a:rPr lang="en-US" sz="1400" dirty="0">
                <a:latin typeface="+mj-lt"/>
                <a:cs typeface="Arial Narrow"/>
              </a:rPr>
              <a:t>speed Firewall and IPSec VPN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bg2">
                  <a:lumMod val="50000"/>
                </a:schemeClr>
              </a:buClr>
              <a:buFont typeface="Lucida Grande"/>
              <a:buChar char="✔"/>
            </a:pPr>
            <a:r>
              <a:rPr lang="en-US" sz="1400" dirty="0">
                <a:latin typeface="+mj-lt"/>
                <a:cs typeface="Arial Narrow"/>
              </a:rPr>
              <a:t>High Speed Application Control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bg2">
                  <a:lumMod val="50000"/>
                </a:schemeClr>
              </a:buClr>
              <a:buFont typeface="Lucida Grande"/>
              <a:buChar char="✔"/>
            </a:pPr>
            <a:r>
              <a:rPr lang="en-US" sz="1400" dirty="0">
                <a:latin typeface="+mj-lt"/>
                <a:cs typeface="Arial Narrow"/>
              </a:rPr>
              <a:t>Accelerated IPS/AV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bg2">
                  <a:lumMod val="50000"/>
                </a:schemeClr>
              </a:buClr>
              <a:buFont typeface="Lucida Grande"/>
              <a:buChar char="✔"/>
            </a:pPr>
            <a:r>
              <a:rPr lang="en-US" sz="1400" dirty="0">
                <a:latin typeface="+mj-lt"/>
                <a:cs typeface="Arial Narrow"/>
              </a:rPr>
              <a:t>On board storage for WAN Optimization, local reporting and </a:t>
            </a:r>
            <a:r>
              <a:rPr lang="en-US" sz="1400" dirty="0" smtClean="0">
                <a:latin typeface="+mj-lt"/>
                <a:cs typeface="Arial Narrow"/>
              </a:rPr>
              <a:t>archiving*</a:t>
            </a:r>
            <a:endParaRPr lang="en-US" sz="1400" dirty="0">
              <a:latin typeface="+mj-lt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300077809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0" i="0" dirty="0">
                <a:latin typeface="+mn-lt"/>
                <a:cs typeface="Arial Narrow"/>
              </a:rPr>
              <a:t>FortiGate Mid </a:t>
            </a:r>
            <a:r>
              <a:rPr lang="en-US" b="0" i="0" dirty="0" smtClean="0">
                <a:latin typeface="+mn-lt"/>
                <a:cs typeface="Arial Narrow"/>
              </a:rPr>
              <a:t>Range Devices: Comparison</a:t>
            </a:r>
            <a:endParaRPr lang="en-US" b="0" i="0" dirty="0">
              <a:latin typeface="+mn-lt"/>
              <a:cs typeface="Arial Narrow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508000" y="3740727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3413523"/>
              </p:ext>
            </p:extLst>
          </p:nvPr>
        </p:nvGraphicFramePr>
        <p:xfrm>
          <a:off x="251999" y="1260000"/>
          <a:ext cx="8640005" cy="3977886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153835"/>
                <a:gridCol w="1297234"/>
                <a:gridCol w="1297234"/>
                <a:gridCol w="1297234"/>
                <a:gridCol w="1297234"/>
                <a:gridCol w="1297234"/>
              </a:tblGrid>
              <a:tr h="228600">
                <a:tc>
                  <a:txBody>
                    <a:bodyPr/>
                    <a:lstStyle/>
                    <a:p>
                      <a:endParaRPr lang="en-US" sz="1300" dirty="0">
                        <a:latin typeface="+mn-lt"/>
                        <a:cs typeface="Arial Narrow"/>
                      </a:endParaRPr>
                    </a:p>
                  </a:txBody>
                  <a:tcPr anchor="ctr"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FGT-100D</a:t>
                      </a:r>
                    </a:p>
                  </a:txBody>
                  <a:tcPr anchor="ctr"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FGT-140D</a:t>
                      </a:r>
                    </a:p>
                  </a:txBody>
                  <a:tcPr anchor="ctr"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FGT-200D</a:t>
                      </a:r>
                      <a:endParaRPr lang="en-US" sz="1300" dirty="0"/>
                    </a:p>
                  </a:txBody>
                  <a:tcPr anchor="ctr"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FGT-240D</a:t>
                      </a:r>
                    </a:p>
                  </a:txBody>
                  <a:tcPr anchor="ctr"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FGT-280D-POE</a:t>
                      </a:r>
                    </a:p>
                  </a:txBody>
                  <a:tcPr anchor="ctr">
                    <a:solidFill>
                      <a:schemeClr val="accent4">
                        <a:lumMod val="5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>
                          <a:solidFill>
                            <a:schemeClr val="bg1"/>
                          </a:solidFill>
                        </a:rPr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>
                          <a:solidFill>
                            <a:schemeClr val="bg1"/>
                          </a:solidFill>
                        </a:rPr>
                        <a:t>(1518/512/64 byte</a:t>
                      </a:r>
                      <a:r>
                        <a:rPr lang="en-US" sz="11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100" b="1" dirty="0" smtClean="0">
                          <a:solidFill>
                            <a:schemeClr val="bg1"/>
                          </a:solidFill>
                        </a:rPr>
                        <a:t>UDP)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/>
                        <a:t>2500 / 1000 / 200 Mbps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/>
                        <a:t>2500 / 1000 / 200 Mbps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 / 3 / 3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/ 4 / 4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/ 4 / 4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</a:rPr>
                        <a:t>Concurrent Sessions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 Mil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 Mil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3.2 Mil</a:t>
                      </a:r>
                      <a:r>
                        <a:rPr lang="en-US" sz="1100" dirty="0" smtClean="0"/>
                        <a:t> 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3.2 Mil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3.2 Mil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22,000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22,000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77,000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77,000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77,000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</a:rPr>
                        <a:t>IPSec VPN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450 Mbps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450 Mbps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1.3</a:t>
                      </a:r>
                      <a:r>
                        <a:rPr lang="en-US" sz="1100" baseline="0" dirty="0" smtClean="0"/>
                        <a:t>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1.3</a:t>
                      </a:r>
                      <a:r>
                        <a:rPr lang="en-US" sz="1100" baseline="0" dirty="0" smtClean="0"/>
                        <a:t> Gbps</a:t>
                      </a:r>
                      <a:endParaRPr lang="en-US" sz="1100" dirty="0" smtClean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1.3</a:t>
                      </a:r>
                      <a:r>
                        <a:rPr lang="en-US" sz="1100" baseline="0" dirty="0" smtClean="0"/>
                        <a:t> Gbps</a:t>
                      </a:r>
                      <a:endParaRPr lang="en-US" sz="1100" dirty="0" smtClean="0"/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</a:rPr>
                        <a:t>IPS (HTTP)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950 Mbps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950 Mbps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1.7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2.1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2.1 Gbps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</a:rPr>
                        <a:t>Antivirus (Proxy/Flow)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300 / 700 Mbps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300 / 700 Mbps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600 / 1,100 Mbps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600 / 1,100 Mbps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600 / 1,100 Mbps</a:t>
                      </a:r>
                    </a:p>
                  </a:txBody>
                  <a:tcPr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</a:rPr>
                        <a:t>Interfaces</a:t>
                      </a:r>
                    </a:p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</a:rPr>
                        <a:t>(LAN, WAN &amp; DMZ)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20 x GE RJ45,</a:t>
                      </a:r>
                    </a:p>
                    <a:p>
                      <a:pPr algn="ctr"/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r>
                        <a:rPr lang="en-US" sz="1100" b="0" i="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x GE SFP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17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40x GE RJ45,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en-US" sz="1100" baseline="0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2x GE SFP 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18 x GE RJ45,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2 x GE SFP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42 x GE RJ45,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2 x GE SFP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54 x GE RJ45,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32 x GE PoE RJ45,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4 x GE SFP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</a:rPr>
                        <a:t>Storage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32GB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32GB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GB</a:t>
                      </a:r>
                      <a:endParaRPr lang="en-US" sz="1100" dirty="0" smtClean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</a:rPr>
                        <a:t>Variants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LENC,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 T1 port, PoE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5304802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0" i="0" dirty="0">
                <a:latin typeface="+mn-lt"/>
                <a:cs typeface="Arial Narrow"/>
              </a:rPr>
              <a:t>FortiGate Mid </a:t>
            </a:r>
            <a:r>
              <a:rPr lang="en-US" b="0" i="0" dirty="0" smtClean="0">
                <a:latin typeface="+mn-lt"/>
                <a:cs typeface="Arial Narrow"/>
              </a:rPr>
              <a:t>Range Devices: Comparison</a:t>
            </a:r>
            <a:endParaRPr lang="en-US" b="0" i="0" dirty="0">
              <a:latin typeface="+mn-lt"/>
              <a:cs typeface="Arial Narrow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508000" y="3740727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7795794"/>
              </p:ext>
            </p:extLst>
          </p:nvPr>
        </p:nvGraphicFramePr>
        <p:xfrm>
          <a:off x="252001" y="1260000"/>
          <a:ext cx="8639998" cy="4144018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178093"/>
                <a:gridCol w="1292381"/>
                <a:gridCol w="1292381"/>
                <a:gridCol w="1292381"/>
                <a:gridCol w="1292381"/>
                <a:gridCol w="1292381"/>
              </a:tblGrid>
              <a:tr h="486172">
                <a:tc>
                  <a:txBody>
                    <a:bodyPr/>
                    <a:lstStyle/>
                    <a:p>
                      <a:endParaRPr lang="en-US" sz="1300" dirty="0">
                        <a:latin typeface="+mn-lt"/>
                        <a:cs typeface="Arial Narrow"/>
                      </a:endParaRPr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FGT-300C</a:t>
                      </a:r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FGT-300D</a:t>
                      </a:r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FGT-500D</a:t>
                      </a:r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FG-600C</a:t>
                      </a:r>
                      <a:endParaRPr lang="en-US" sz="1300" dirty="0">
                        <a:latin typeface="+mn-lt"/>
                        <a:cs typeface="Arial Narrow"/>
                      </a:endParaRPr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FG-800C</a:t>
                      </a:r>
                      <a:endParaRPr lang="en-US" sz="1300" dirty="0">
                        <a:latin typeface="+mn-lt"/>
                        <a:cs typeface="Arial Narrow"/>
                      </a:endParaRPr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(1518/512/64 byte</a:t>
                      </a:r>
                      <a:r>
                        <a:rPr lang="en-US" sz="1100" b="1" baseline="0" dirty="0" smtClean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UDP)</a:t>
                      </a: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 / 8 / 8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8 / 8 / 8</a:t>
                      </a:r>
                    </a:p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16 / 16 / 16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16 / 16 /16</a:t>
                      </a:r>
                    </a:p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20 / 20 / 20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3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7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200,000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280,000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70,000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190,000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4.5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7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14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8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8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1.4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2.8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4.7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3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/>
                        <a:t>200 / 550 Mbps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>
                          <a:latin typeface="+mn-lt"/>
                          <a:cs typeface="Arial Narrow"/>
                        </a:rPr>
                        <a:t>1.4 / 2.5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/>
                        <a:t>1.7 / 3.4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>
                          <a:latin typeface="+mn-lt"/>
                          <a:cs typeface="Arial Narrow"/>
                        </a:rPr>
                        <a:t>1.3 /1.7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1.7 / 2.1 Gbps</a:t>
                      </a:r>
                    </a:p>
                  </a:txBody>
                  <a:tcPr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Interfaces</a:t>
                      </a:r>
                    </a:p>
                    <a:p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(LAN, WAN &amp; DMZ)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10 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6 x GE RJ45, 4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 x GE SFP</a:t>
                      </a:r>
                      <a:endParaRPr lang="en-US" sz="110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10 x GE RJ45, </a:t>
                      </a:r>
                      <a:b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</a:b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8 x GE SFP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18x GE RJ45,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 4 x Shared port pairs, 2 x bypass Pairs</a:t>
                      </a:r>
                      <a:endParaRPr lang="en-US" sz="110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2 x 10GE SFP+,14 x GE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 RJ45,</a:t>
                      </a:r>
                    </a:p>
                    <a:p>
                      <a:pPr algn="ctr"/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8 x Shared port pairs, 2 x bypass Pairs</a:t>
                      </a:r>
                      <a:endParaRPr lang="en-US" sz="110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Storage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16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120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120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Variants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LENC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DC, LENC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3210558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6560" y="3207282"/>
            <a:ext cx="569690" cy="312735"/>
          </a:xfrm>
          <a:prstGeom prst="rect">
            <a:avLst/>
          </a:prstGeom>
          <a:effectLst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</a:t>
            </a:r>
            <a:r>
              <a:rPr lang="en-US" b="0" i="0" dirty="0"/>
              <a:t> </a:t>
            </a:r>
            <a:r>
              <a:rPr lang="en-US" b="0" i="0" dirty="0" smtClean="0"/>
              <a:t>100D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8479125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2500 / 1000 / 200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37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 /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IPSec VPN Throughput </a:t>
                      </a:r>
                      <a:endParaRPr lang="en-US" sz="1000" b="1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SSL-VPN Throughput </a:t>
                      </a:r>
                      <a:endParaRPr lang="en-US" sz="1000" b="1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DMZ Interface </a:t>
            </a:r>
            <a:r>
              <a:rPr lang="en-US" sz="1200" dirty="0" smtClean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</a:t>
            </a:r>
            <a:r>
              <a:rPr lang="en-US" sz="1200" dirty="0" smtClean="0"/>
              <a:t>x GE RJ45 </a:t>
            </a:r>
            <a:r>
              <a:rPr lang="en-US" sz="1200" dirty="0" err="1"/>
              <a:t>Mgmt</a:t>
            </a:r>
            <a:r>
              <a:rPr lang="en-US" sz="1200" dirty="0"/>
              <a:t> </a:t>
            </a:r>
            <a:r>
              <a:rPr lang="en-US" sz="1200" dirty="0" smtClean="0"/>
              <a:t>Interface </a:t>
            </a:r>
            <a:r>
              <a:rPr lang="en-US" sz="1200" dirty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RJ45 </a:t>
            </a:r>
            <a:r>
              <a:rPr lang="en-US" sz="1200" dirty="0"/>
              <a:t>HA Interface </a:t>
            </a:r>
            <a:r>
              <a:rPr lang="en-US" sz="1200" dirty="0" smtClean="0"/>
              <a:t>Port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14x GE RJ45 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2x Shared Media interfaces </a:t>
            </a:r>
            <a:r>
              <a:rPr lang="en-US" sz="1200" dirty="0" smtClean="0">
                <a:cs typeface="Arial Narrow"/>
              </a:rPr>
              <a:t>pairs</a:t>
            </a:r>
            <a:endParaRPr lang="en-US" sz="1200" dirty="0">
              <a:cs typeface="Arial Narrow"/>
            </a:endParaRPr>
          </a:p>
        </p:txBody>
      </p:sp>
      <p:pic>
        <p:nvPicPr>
          <p:cNvPr id="9" name="Picture 8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471" y="3182439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199356"/>
            <a:ext cx="569690" cy="312735"/>
          </a:xfrm>
          <a:prstGeom prst="rect">
            <a:avLst/>
          </a:prstGeom>
          <a:effectLst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3320" y="1620039"/>
            <a:ext cx="5173908" cy="2060294"/>
          </a:xfrm>
          <a:prstGeom prst="rect">
            <a:avLst/>
          </a:prstGeom>
        </p:spPr>
      </p:pic>
      <p:pic>
        <p:nvPicPr>
          <p:cNvPr id="12" name="Picture 11" descr="dark_port_sharemedia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4182" y="3203325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518710325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6560" y="3207282"/>
            <a:ext cx="569690" cy="312735"/>
          </a:xfrm>
          <a:prstGeom prst="rect">
            <a:avLst/>
          </a:prstGeom>
          <a:effectLst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</a:t>
            </a:r>
            <a:r>
              <a:rPr lang="en-US" b="0" i="0" dirty="0"/>
              <a:t> </a:t>
            </a:r>
            <a:r>
              <a:rPr lang="en-US" b="0" i="0" dirty="0" smtClean="0"/>
              <a:t>140D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0066981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2500 / 1000 / 200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37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 /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IPSec VPN Throughput </a:t>
                      </a:r>
                      <a:endParaRPr lang="en-US" sz="1000" b="1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SSL-VPN Throughput </a:t>
                      </a:r>
                      <a:endParaRPr lang="en-US" sz="1000" b="1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RJ45 </a:t>
            </a:r>
            <a:r>
              <a:rPr lang="en-US" sz="1200" dirty="0" err="1" smtClean="0"/>
              <a:t>Mgmt</a:t>
            </a:r>
            <a:r>
              <a:rPr lang="en-US" sz="1200" dirty="0" smtClean="0"/>
              <a:t>/HA Interface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36x GE RJ45 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SFP DMZ Interface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9" name="Picture 8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471" y="3182439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199356"/>
            <a:ext cx="569690" cy="312735"/>
          </a:xfrm>
          <a:prstGeom prst="rect">
            <a:avLst/>
          </a:prstGeom>
          <a:effectLst/>
        </p:spPr>
      </p:pic>
      <p:pic>
        <p:nvPicPr>
          <p:cNvPr id="6" name="Picture 5" descr="FG-140D-LED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1828800"/>
            <a:ext cx="5011782" cy="1331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424590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invGray">
          <a:xfrm>
            <a:off x="853440" y="2806868"/>
            <a:ext cx="8290560" cy="846744"/>
          </a:xfrm>
          <a:prstGeom prst="rect">
            <a:avLst/>
          </a:prstGeom>
          <a:solidFill>
            <a:srgbClr val="3C3C3C"/>
          </a:solidFill>
          <a:ln w="28575">
            <a:noFill/>
            <a:round/>
            <a:headEnd/>
            <a:tailEnd/>
          </a:ln>
          <a:extLst/>
        </p:spPr>
        <p:txBody>
          <a:bodyPr wrap="square" rtlCol="0" anchor="ctr"/>
          <a:lstStyle/>
          <a:p>
            <a:pPr marL="914400" lvl="4" defTabSz="342879"/>
            <a:endParaRPr lang="en-US" sz="2000" b="1" dirty="0">
              <a:solidFill>
                <a:schemeClr val="bg1"/>
              </a:solidFill>
              <a:cs typeface="Arial Narrow"/>
            </a:endParaRPr>
          </a:p>
        </p:txBody>
      </p:sp>
      <p:sp>
        <p:nvSpPr>
          <p:cNvPr id="7" name="Rectangle 6"/>
          <p:cNvSpPr/>
          <p:nvPr/>
        </p:nvSpPr>
        <p:spPr bwMode="invGray">
          <a:xfrm>
            <a:off x="0" y="2806868"/>
            <a:ext cx="828842" cy="846744"/>
          </a:xfrm>
          <a:prstGeom prst="rect">
            <a:avLst/>
          </a:prstGeom>
          <a:solidFill>
            <a:srgbClr val="324040"/>
          </a:solidFill>
          <a:ln w="28575">
            <a:noFill/>
            <a:round/>
            <a:headEnd/>
            <a:tailEnd/>
          </a:ln>
          <a:extLst/>
        </p:spPr>
        <p:txBody>
          <a:bodyPr wrap="square" rtlCol="0" anchor="ctr"/>
          <a:lstStyle/>
          <a:p>
            <a:pPr marL="914400" lvl="4" defTabSz="342879"/>
            <a:endParaRPr lang="en-US" sz="2000" b="1" dirty="0">
              <a:solidFill>
                <a:schemeClr val="bg1"/>
              </a:solidFill>
              <a:cs typeface="Arial Narrow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2309797" y="2681146"/>
            <a:ext cx="5125446" cy="1098425"/>
          </a:xfrm>
        </p:spPr>
        <p:txBody>
          <a:bodyPr anchor="ctr"/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FFFFFF"/>
                </a:solidFill>
              </a:rPr>
              <a:t>FortiGate/FortiWiFi</a:t>
            </a:r>
            <a:endParaRPr lang="en-US" sz="3600" b="1" dirty="0">
              <a:solidFill>
                <a:srgbClr val="FFFFFF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76" y="2872240"/>
            <a:ext cx="729142" cy="729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09775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6560" y="3149043"/>
            <a:ext cx="569690" cy="312735"/>
          </a:xfrm>
          <a:prstGeom prst="rect">
            <a:avLst/>
          </a:prstGeom>
          <a:effectLst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</a:t>
            </a:r>
            <a:r>
              <a:rPr lang="en-US" b="0" i="0" dirty="0"/>
              <a:t> </a:t>
            </a:r>
            <a:r>
              <a:rPr lang="en-US" b="0" i="0" dirty="0" smtClean="0"/>
              <a:t>140D-POE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8070703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2500 / 1000 / 200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37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 /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IPSec VPN Throughput </a:t>
                      </a:r>
                      <a:endParaRPr lang="en-US" sz="1000" b="1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SSL-VPN Throughput </a:t>
                      </a:r>
                      <a:endParaRPr lang="en-US" sz="1000" b="1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RJ45 WAN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RJ45 </a:t>
            </a:r>
            <a:r>
              <a:rPr lang="en-US" sz="1200" dirty="0" err="1"/>
              <a:t>Mgmt</a:t>
            </a:r>
            <a:r>
              <a:rPr lang="en-US" sz="1200" dirty="0"/>
              <a:t>/HA Interface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20x </a:t>
            </a:r>
            <a:r>
              <a:rPr lang="en-US" sz="1200" dirty="0"/>
              <a:t>GE RJ45 </a:t>
            </a:r>
            <a:r>
              <a:rPr lang="en-US" sz="1200" dirty="0" smtClean="0"/>
              <a:t>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GE RJ45 PoE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SFP DMZ Interface Ports</a:t>
            </a:r>
          </a:p>
        </p:txBody>
      </p:sp>
      <p:pic>
        <p:nvPicPr>
          <p:cNvPr id="9" name="Picture 8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471" y="3124200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141117"/>
            <a:ext cx="569690" cy="312735"/>
          </a:xfrm>
          <a:prstGeom prst="rect">
            <a:avLst/>
          </a:prstGeom>
          <a:effectLst/>
        </p:spPr>
      </p:pic>
      <p:pic>
        <p:nvPicPr>
          <p:cNvPr id="13" name="Picture 12" descr="FG-140D-POE-PORT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473" y="1828801"/>
            <a:ext cx="5109328" cy="1257880"/>
          </a:xfrm>
          <a:prstGeom prst="rect">
            <a:avLst/>
          </a:prstGeom>
        </p:spPr>
      </p:pic>
      <p:pic>
        <p:nvPicPr>
          <p:cNvPr id="15" name="Picture 46" descr="dark_port_output-po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98508" y="3146880"/>
            <a:ext cx="569912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2224049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6560" y="3149043"/>
            <a:ext cx="569690" cy="312735"/>
          </a:xfrm>
          <a:prstGeom prst="rect">
            <a:avLst/>
          </a:prstGeom>
          <a:effectLst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</a:t>
            </a:r>
            <a:r>
              <a:rPr lang="en-US" b="0" i="0" dirty="0"/>
              <a:t> </a:t>
            </a:r>
            <a:r>
              <a:rPr lang="en-US" b="0" i="0" dirty="0" smtClean="0"/>
              <a:t>140D-POE-T1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7298708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2500 / 1000 / 200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37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 /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IPSec VPN Throughput </a:t>
                      </a:r>
                      <a:endParaRPr lang="en-US" sz="1000" b="1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SSL-VPN Throughput </a:t>
                      </a:r>
                      <a:endParaRPr lang="en-US" sz="1000" b="1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RJ45 WAN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RJ45 </a:t>
            </a:r>
            <a:r>
              <a:rPr lang="en-US" sz="1200" dirty="0" err="1"/>
              <a:t>Mgmt</a:t>
            </a:r>
            <a:r>
              <a:rPr lang="en-US" sz="1200" dirty="0"/>
              <a:t>/HA Interface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20x </a:t>
            </a:r>
            <a:r>
              <a:rPr lang="en-US" sz="1200" dirty="0"/>
              <a:t>GE RJ45 </a:t>
            </a:r>
            <a:r>
              <a:rPr lang="en-US" sz="1200" dirty="0" smtClean="0"/>
              <a:t>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 GE RJ45 PoE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SFP DMZ Interface </a:t>
            </a:r>
            <a:r>
              <a:rPr lang="en-US" sz="1200" dirty="0" smtClean="0"/>
              <a:t>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T1 Interface</a:t>
            </a:r>
            <a:endParaRPr lang="en-US" sz="1200" dirty="0"/>
          </a:p>
        </p:txBody>
      </p:sp>
      <p:pic>
        <p:nvPicPr>
          <p:cNvPr id="9" name="Picture 8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471" y="3124200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141117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46" descr="dark_port_output-poe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01000" y="3146880"/>
            <a:ext cx="569912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 descr="FG-140D-POE-T1-LEDS-2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1752600"/>
            <a:ext cx="5029200" cy="1467914"/>
          </a:xfrm>
          <a:prstGeom prst="rect">
            <a:avLst/>
          </a:prstGeom>
        </p:spPr>
      </p:pic>
      <p:pic>
        <p:nvPicPr>
          <p:cNvPr id="14" name="Picture 1" descr="dark_port_t1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3600" y="3527880"/>
            <a:ext cx="56991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3471722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</a:t>
            </a:r>
            <a:r>
              <a:rPr lang="en-US" b="0" i="0" dirty="0"/>
              <a:t> </a:t>
            </a:r>
            <a:r>
              <a:rPr lang="en-US" b="0" i="0" dirty="0" smtClean="0"/>
              <a:t>Rugged-100C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7414625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2000 / 1000 / 180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</a:t>
                      </a:r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</a:t>
                      </a:r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2.5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 /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IPSec VPN Throughput </a:t>
                      </a:r>
                      <a:endParaRPr lang="en-US" sz="1000" b="1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60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SSL-VPN Throughput </a:t>
                      </a:r>
                      <a:endParaRPr lang="en-US" sz="1000" b="1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Interfaces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</a:t>
            </a:r>
            <a:r>
              <a:rPr lang="en-US" sz="1200" dirty="0"/>
              <a:t>F</a:t>
            </a:r>
            <a:r>
              <a:rPr lang="en-US" sz="1200" dirty="0" smtClean="0"/>
              <a:t>E </a:t>
            </a:r>
            <a:r>
              <a:rPr lang="en-US" sz="1200" dirty="0"/>
              <a:t>Copper </a:t>
            </a:r>
            <a:r>
              <a:rPr lang="en-US" sz="1200" dirty="0" smtClean="0"/>
              <a:t>Interfaces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100Base-FX Interface (SC)</a:t>
            </a:r>
            <a:endParaRPr lang="en-US" sz="1200" dirty="0"/>
          </a:p>
          <a:p>
            <a:pPr defTabSz="914417">
              <a:spcBef>
                <a:spcPct val="20000"/>
              </a:spcBef>
            </a:pPr>
            <a:endParaRPr lang="en-US" sz="1200" dirty="0"/>
          </a:p>
        </p:txBody>
      </p:sp>
      <p:pic>
        <p:nvPicPr>
          <p:cNvPr id="3" name="Picture 2" descr="FGR-100C_Bk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149" y="2323471"/>
            <a:ext cx="4644759" cy="1306783"/>
          </a:xfrm>
          <a:prstGeom prst="rect">
            <a:avLst/>
          </a:prstGeom>
        </p:spPr>
      </p:pic>
      <p:pic>
        <p:nvPicPr>
          <p:cNvPr id="4" name="Picture 3" descr="FGR-100C_Ft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909" y="1229953"/>
            <a:ext cx="4621240" cy="1300165"/>
          </a:xfrm>
          <a:prstGeom prst="rect">
            <a:avLst/>
          </a:prstGeom>
        </p:spPr>
      </p:pic>
      <p:pic>
        <p:nvPicPr>
          <p:cNvPr id="13" name="Picture 12" descr="dark_2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5419" y="3188749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932236309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 200D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8338304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/ 3 / 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1.7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600/1100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3.2 M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77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128 /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64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IPSec VPN Throughput </a:t>
                      </a:r>
                      <a:endParaRPr lang="en-US" sz="1000" b="1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SSL-VPN Throughput </a:t>
                      </a:r>
                      <a:endParaRPr lang="en-US" sz="1000" b="1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GE RJ45 Switch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SFP Slots</a:t>
            </a:r>
            <a:endParaRPr lang="en-US" sz="1200" dirty="0"/>
          </a:p>
        </p:txBody>
      </p:sp>
      <p:pic>
        <p:nvPicPr>
          <p:cNvPr id="2" name="Picture 1" descr="FG-200D-PORT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2057400"/>
            <a:ext cx="4885066" cy="1219200"/>
          </a:xfrm>
          <a:prstGeom prst="rect">
            <a:avLst/>
          </a:prstGeom>
        </p:spPr>
      </p:pic>
      <p:pic>
        <p:nvPicPr>
          <p:cNvPr id="19" name="Picture 18" descr="dark_np4lit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031113"/>
            <a:ext cx="664767" cy="343222"/>
          </a:xfrm>
          <a:prstGeom prst="rect">
            <a:avLst/>
          </a:prstGeom>
        </p:spPr>
      </p:pic>
      <p:pic>
        <p:nvPicPr>
          <p:cNvPr id="20" name="Picture 19" descr="dark_FortiASICS_CP8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387937"/>
            <a:ext cx="673935" cy="346569"/>
          </a:xfrm>
          <a:prstGeom prst="rect">
            <a:avLst/>
          </a:prstGeom>
          <a:effectLst/>
        </p:spPr>
      </p:pic>
      <p:pic>
        <p:nvPicPr>
          <p:cNvPr id="21" name="Picture 20" descr="dark_1URackMoun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9292" y="3053015"/>
            <a:ext cx="569690" cy="312735"/>
          </a:xfrm>
          <a:prstGeom prst="rect">
            <a:avLst/>
          </a:prstGeom>
          <a:effectLst/>
        </p:spPr>
      </p:pic>
      <p:pic>
        <p:nvPicPr>
          <p:cNvPr id="23" name="Picture 22" descr="dark_RPSSupplyOption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1220" y="3048000"/>
            <a:ext cx="580664" cy="324623"/>
          </a:xfrm>
          <a:prstGeom prst="rect">
            <a:avLst/>
          </a:prstGeom>
          <a:effectLst/>
        </p:spPr>
      </p:pic>
      <p:pic>
        <p:nvPicPr>
          <p:cNvPr id="11" name="Picture 10" descr="dark_Storage_64gb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8046" y="3061368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619691029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 200D-POE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18901195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/ 3 / 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1.7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600/1100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3.2 M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77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128 /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64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IPSec VPN Throughput </a:t>
                      </a:r>
                      <a:endParaRPr lang="en-US" sz="1000" b="1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SSL-VPN Throughput </a:t>
                      </a:r>
                      <a:endParaRPr lang="en-US" sz="1000" b="1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</a:t>
            </a:r>
            <a:r>
              <a:rPr lang="en-US" sz="1200" dirty="0" smtClean="0"/>
              <a:t>x GE RJ45 Switch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8x GE RJ45 PoE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SFP Slots</a:t>
            </a:r>
            <a:endParaRPr lang="en-US" sz="1200" dirty="0"/>
          </a:p>
        </p:txBody>
      </p:sp>
      <p:pic>
        <p:nvPicPr>
          <p:cNvPr id="19" name="Picture 18" descr="dark_np4lit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031113"/>
            <a:ext cx="664767" cy="343222"/>
          </a:xfrm>
          <a:prstGeom prst="rect">
            <a:avLst/>
          </a:prstGeom>
        </p:spPr>
      </p:pic>
      <p:pic>
        <p:nvPicPr>
          <p:cNvPr id="20" name="Picture 19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387937"/>
            <a:ext cx="673935" cy="346569"/>
          </a:xfrm>
          <a:prstGeom prst="rect">
            <a:avLst/>
          </a:prstGeom>
          <a:effectLst/>
        </p:spPr>
      </p:pic>
      <p:pic>
        <p:nvPicPr>
          <p:cNvPr id="21" name="Picture 20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9292" y="3053015"/>
            <a:ext cx="569690" cy="312735"/>
          </a:xfrm>
          <a:prstGeom prst="rect">
            <a:avLst/>
          </a:prstGeom>
          <a:effectLst/>
        </p:spPr>
      </p:pic>
      <p:pic>
        <p:nvPicPr>
          <p:cNvPr id="23" name="Picture 22" descr="dark_RPSSupplyOption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1220" y="3048000"/>
            <a:ext cx="580664" cy="324623"/>
          </a:xfrm>
          <a:prstGeom prst="rect">
            <a:avLst/>
          </a:prstGeom>
          <a:effectLst/>
        </p:spPr>
      </p:pic>
      <p:pic>
        <p:nvPicPr>
          <p:cNvPr id="11" name="Picture 10" descr="dark_Storage_64gb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8046" y="3061368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15" descr="FG-200D-POE-Front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1905000"/>
            <a:ext cx="5187391" cy="469087"/>
          </a:xfrm>
          <a:prstGeom prst="rect">
            <a:avLst/>
          </a:prstGeom>
        </p:spPr>
      </p:pic>
      <p:pic>
        <p:nvPicPr>
          <p:cNvPr id="17" name="Picture 16" descr="FG-200D-POE-Back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2626359"/>
            <a:ext cx="5184648" cy="521208"/>
          </a:xfrm>
          <a:prstGeom prst="rect">
            <a:avLst/>
          </a:prstGeom>
        </p:spPr>
      </p:pic>
      <p:pic>
        <p:nvPicPr>
          <p:cNvPr id="24" name="Picture 46" descr="dark_port_output-poe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21488" y="3418840"/>
            <a:ext cx="569912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Oval 24"/>
          <p:cNvSpPr/>
          <p:nvPr/>
        </p:nvSpPr>
        <p:spPr bwMode="auto">
          <a:xfrm>
            <a:off x="5886262" y="1905000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6" name="Oval 25"/>
          <p:cNvSpPr/>
          <p:nvPr/>
        </p:nvSpPr>
        <p:spPr bwMode="auto">
          <a:xfrm>
            <a:off x="5886262" y="2113280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7" name="Oval 26"/>
          <p:cNvSpPr/>
          <p:nvPr/>
        </p:nvSpPr>
        <p:spPr bwMode="auto">
          <a:xfrm>
            <a:off x="5886262" y="2321560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8" name="Oval 27"/>
          <p:cNvSpPr/>
          <p:nvPr/>
        </p:nvSpPr>
        <p:spPr bwMode="auto">
          <a:xfrm>
            <a:off x="5886262" y="2528404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9" name="Oval 28"/>
          <p:cNvSpPr/>
          <p:nvPr/>
        </p:nvSpPr>
        <p:spPr bwMode="auto">
          <a:xfrm>
            <a:off x="1544320" y="2362200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0" name="Oval 29"/>
          <p:cNvSpPr/>
          <p:nvPr/>
        </p:nvSpPr>
        <p:spPr bwMode="auto">
          <a:xfrm>
            <a:off x="4953000" y="2362200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1" name="Oval 30"/>
          <p:cNvSpPr/>
          <p:nvPr/>
        </p:nvSpPr>
        <p:spPr bwMode="auto">
          <a:xfrm>
            <a:off x="4419600" y="2362200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2" name="Oval 31"/>
          <p:cNvSpPr/>
          <p:nvPr/>
        </p:nvSpPr>
        <p:spPr bwMode="auto">
          <a:xfrm>
            <a:off x="5410200" y="2362200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6558" y="6200274"/>
            <a:ext cx="1905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rgbClr val="404040"/>
                </a:solidFill>
                <a:latin typeface="Arial"/>
                <a:cs typeface="Arial"/>
              </a:rPr>
              <a:t>* 3</a:t>
            </a:r>
            <a:r>
              <a:rPr lang="en-US" sz="800" baseline="30000" dirty="0" smtClean="0">
                <a:solidFill>
                  <a:srgbClr val="404040"/>
                </a:solidFill>
                <a:latin typeface="Arial"/>
                <a:cs typeface="Arial"/>
              </a:rPr>
              <a:t>rd</a:t>
            </a:r>
            <a:r>
              <a:rPr lang="en-US" sz="800" dirty="0" smtClean="0">
                <a:solidFill>
                  <a:srgbClr val="404040"/>
                </a:solidFill>
                <a:latin typeface="Arial"/>
                <a:cs typeface="Arial"/>
              </a:rPr>
              <a:t> party RPS required.</a:t>
            </a:r>
          </a:p>
        </p:txBody>
      </p:sp>
    </p:spTree>
    <p:extLst>
      <p:ext uri="{BB962C8B-B14F-4D97-AF65-F5344CB8AC3E}">
        <p14:creationId xmlns:p14="http://schemas.microsoft.com/office/powerpoint/2010/main" val="3356403317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G-240D-PORT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2057400"/>
            <a:ext cx="4916926" cy="1227151"/>
          </a:xfrm>
          <a:prstGeom prst="rect">
            <a:avLst/>
          </a:prstGeom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 240D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61051404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 / 4 / 4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2.1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600/1100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3.2 M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77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128 /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64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IPSec VPN Throughput </a:t>
                      </a:r>
                      <a:endParaRPr lang="en-US" sz="1000" b="1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SSL-VPN Throughput </a:t>
                      </a:r>
                      <a:endParaRPr lang="en-US" sz="1000" b="1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smtClean="0"/>
              <a:t>40x </a:t>
            </a:r>
            <a:r>
              <a:rPr lang="en-US" sz="1200" dirty="0" smtClean="0"/>
              <a:t>GE RJ45 Switch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SFP Slots</a:t>
            </a:r>
            <a:endParaRPr lang="en-US" sz="1200" dirty="0"/>
          </a:p>
        </p:txBody>
      </p:sp>
      <p:pic>
        <p:nvPicPr>
          <p:cNvPr id="19" name="Picture 18" descr="dark_np4lit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031113"/>
            <a:ext cx="664767" cy="343222"/>
          </a:xfrm>
          <a:prstGeom prst="rect">
            <a:avLst/>
          </a:prstGeom>
        </p:spPr>
      </p:pic>
      <p:pic>
        <p:nvPicPr>
          <p:cNvPr id="20" name="Picture 19" descr="dark_FortiASICS_CP8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387937"/>
            <a:ext cx="673935" cy="346569"/>
          </a:xfrm>
          <a:prstGeom prst="rect">
            <a:avLst/>
          </a:prstGeom>
          <a:effectLst/>
        </p:spPr>
      </p:pic>
      <p:pic>
        <p:nvPicPr>
          <p:cNvPr id="21" name="Picture 20" descr="dark_1URackMoun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9292" y="3053015"/>
            <a:ext cx="569690" cy="312735"/>
          </a:xfrm>
          <a:prstGeom prst="rect">
            <a:avLst/>
          </a:prstGeom>
          <a:effectLst/>
        </p:spPr>
      </p:pic>
      <p:pic>
        <p:nvPicPr>
          <p:cNvPr id="10" name="Picture 9" descr="dark_RPSSupplyOption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1220" y="3048000"/>
            <a:ext cx="580664" cy="324623"/>
          </a:xfrm>
          <a:prstGeom prst="rect">
            <a:avLst/>
          </a:prstGeom>
          <a:effectLst/>
        </p:spPr>
      </p:pic>
      <p:pic>
        <p:nvPicPr>
          <p:cNvPr id="12" name="Picture 11" descr="dark_Storage_64gb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8046" y="3061368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693441104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 240D-POE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62162354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 / 4 / 4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2.1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600/1100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3.2 M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77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128 /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64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IPSec VPN Throughput </a:t>
                      </a:r>
                      <a:endParaRPr lang="en-US" sz="1000" b="1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SSL-VPN Throughput </a:t>
                      </a:r>
                      <a:endParaRPr lang="en-US" sz="1000" b="1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GE RJ45 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24x </a:t>
            </a:r>
            <a:r>
              <a:rPr lang="en-US" sz="1200" dirty="0"/>
              <a:t>GE RJ45 </a:t>
            </a:r>
            <a:r>
              <a:rPr lang="en-US" sz="1200" dirty="0" smtClean="0"/>
              <a:t>PoE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SFP Slots</a:t>
            </a:r>
            <a:endParaRPr lang="en-US" sz="1200" dirty="0"/>
          </a:p>
        </p:txBody>
      </p:sp>
      <p:pic>
        <p:nvPicPr>
          <p:cNvPr id="19" name="Picture 18" descr="dark_np4lit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031113"/>
            <a:ext cx="664767" cy="343222"/>
          </a:xfrm>
          <a:prstGeom prst="rect">
            <a:avLst/>
          </a:prstGeom>
        </p:spPr>
      </p:pic>
      <p:pic>
        <p:nvPicPr>
          <p:cNvPr id="20" name="Picture 19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387937"/>
            <a:ext cx="673935" cy="346569"/>
          </a:xfrm>
          <a:prstGeom prst="rect">
            <a:avLst/>
          </a:prstGeom>
          <a:effectLst/>
        </p:spPr>
      </p:pic>
      <p:pic>
        <p:nvPicPr>
          <p:cNvPr id="21" name="Picture 20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9292" y="3053015"/>
            <a:ext cx="569690" cy="312735"/>
          </a:xfrm>
          <a:prstGeom prst="rect">
            <a:avLst/>
          </a:prstGeom>
          <a:effectLst/>
        </p:spPr>
      </p:pic>
      <p:pic>
        <p:nvPicPr>
          <p:cNvPr id="10" name="Picture 9" descr="dark_RPSSupplyOption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1220" y="3048000"/>
            <a:ext cx="580664" cy="324623"/>
          </a:xfrm>
          <a:prstGeom prst="rect">
            <a:avLst/>
          </a:prstGeom>
          <a:effectLst/>
        </p:spPr>
      </p:pic>
      <p:pic>
        <p:nvPicPr>
          <p:cNvPr id="12" name="Picture 11" descr="dark_Storage_64gb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8046" y="3061368"/>
            <a:ext cx="569690" cy="312735"/>
          </a:xfrm>
          <a:prstGeom prst="rect">
            <a:avLst/>
          </a:prstGeom>
          <a:effectLst/>
        </p:spPr>
      </p:pic>
      <p:pic>
        <p:nvPicPr>
          <p:cNvPr id="2" name="Picture 1" descr="g4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1981200"/>
            <a:ext cx="5187391" cy="469087"/>
          </a:xfrm>
          <a:prstGeom prst="rect">
            <a:avLst/>
          </a:prstGeom>
        </p:spPr>
      </p:pic>
      <p:pic>
        <p:nvPicPr>
          <p:cNvPr id="4" name="Picture 3" descr="g5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2667000"/>
            <a:ext cx="5187391" cy="521208"/>
          </a:xfrm>
          <a:prstGeom prst="rect">
            <a:avLst/>
          </a:prstGeom>
        </p:spPr>
      </p:pic>
      <p:pic>
        <p:nvPicPr>
          <p:cNvPr id="13" name="Picture 46" descr="dark_port_output-poe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21488" y="3418840"/>
            <a:ext cx="569912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Oval 13"/>
          <p:cNvSpPr/>
          <p:nvPr/>
        </p:nvSpPr>
        <p:spPr bwMode="auto">
          <a:xfrm>
            <a:off x="1402080" y="2362200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5" name="Oval 14"/>
          <p:cNvSpPr/>
          <p:nvPr/>
        </p:nvSpPr>
        <p:spPr bwMode="auto">
          <a:xfrm>
            <a:off x="4038600" y="2362200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6" name="Oval 15"/>
          <p:cNvSpPr/>
          <p:nvPr/>
        </p:nvSpPr>
        <p:spPr bwMode="auto">
          <a:xfrm>
            <a:off x="2514600" y="2362200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7" name="Oval 16"/>
          <p:cNvSpPr/>
          <p:nvPr/>
        </p:nvSpPr>
        <p:spPr bwMode="auto">
          <a:xfrm>
            <a:off x="5257800" y="2362200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5886262" y="1905000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2" name="Oval 21"/>
          <p:cNvSpPr/>
          <p:nvPr/>
        </p:nvSpPr>
        <p:spPr bwMode="auto">
          <a:xfrm>
            <a:off x="5886262" y="2113280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3" name="Oval 22"/>
          <p:cNvSpPr/>
          <p:nvPr/>
        </p:nvSpPr>
        <p:spPr bwMode="auto">
          <a:xfrm>
            <a:off x="5886262" y="2321560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4" name="Oval 23"/>
          <p:cNvSpPr/>
          <p:nvPr/>
        </p:nvSpPr>
        <p:spPr bwMode="auto">
          <a:xfrm>
            <a:off x="5886262" y="2528404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13088" y="6173544"/>
            <a:ext cx="1905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rgbClr val="404040"/>
                </a:solidFill>
                <a:latin typeface="Arial"/>
                <a:cs typeface="Arial"/>
              </a:rPr>
              <a:t>* 3</a:t>
            </a:r>
            <a:r>
              <a:rPr lang="en-US" sz="800" baseline="30000" dirty="0" smtClean="0">
                <a:solidFill>
                  <a:srgbClr val="404040"/>
                </a:solidFill>
                <a:latin typeface="Arial"/>
                <a:cs typeface="Arial"/>
              </a:rPr>
              <a:t>rd</a:t>
            </a:r>
            <a:r>
              <a:rPr lang="en-US" sz="800" dirty="0" smtClean="0">
                <a:solidFill>
                  <a:srgbClr val="404040"/>
                </a:solidFill>
                <a:latin typeface="Arial"/>
                <a:cs typeface="Arial"/>
              </a:rPr>
              <a:t> party RPS required.</a:t>
            </a:r>
          </a:p>
        </p:txBody>
      </p:sp>
    </p:spTree>
    <p:extLst>
      <p:ext uri="{BB962C8B-B14F-4D97-AF65-F5344CB8AC3E}">
        <p14:creationId xmlns:p14="http://schemas.microsoft.com/office/powerpoint/2010/main" val="1957233809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 280D-POE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1589068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 / 4 / 4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2.1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600/1100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3.2 M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77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128 /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64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IPSec VPN Throughput </a:t>
                      </a:r>
                      <a:endParaRPr lang="en-US" sz="1000" b="1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SSL-VPN Throughput </a:t>
                      </a:r>
                      <a:endParaRPr lang="en-US" sz="1000" b="1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/>
              <a:t>2 x </a:t>
            </a:r>
            <a:r>
              <a:rPr lang="fr-FR" sz="1200" dirty="0" smtClean="0"/>
              <a:t>GE RJ45 </a:t>
            </a:r>
            <a:r>
              <a:rPr lang="fr-FR" sz="1200" dirty="0"/>
              <a:t>WAN Interfaces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 smtClean="0"/>
              <a:t>52 </a:t>
            </a:r>
            <a:r>
              <a:rPr lang="fr-FR" sz="1200" dirty="0"/>
              <a:t>x GE </a:t>
            </a:r>
            <a:r>
              <a:rPr lang="fr-FR" sz="1200" dirty="0" smtClean="0"/>
              <a:t>RJ45 </a:t>
            </a:r>
            <a:r>
              <a:rPr lang="fr-FR" sz="1200" dirty="0"/>
              <a:t>LAN Interfaces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 smtClean="0"/>
              <a:t>32 </a:t>
            </a:r>
            <a:r>
              <a:rPr lang="fr-FR" sz="1200" dirty="0"/>
              <a:t>x GE </a:t>
            </a:r>
            <a:r>
              <a:rPr lang="fr-FR" sz="1200" dirty="0" smtClean="0"/>
              <a:t>RJ45 </a:t>
            </a:r>
            <a:r>
              <a:rPr lang="fr-FR" sz="1200" dirty="0"/>
              <a:t>PoE LAN Interfaces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 smtClean="0"/>
              <a:t>4 </a:t>
            </a:r>
            <a:r>
              <a:rPr lang="fr-FR" sz="1200" dirty="0"/>
              <a:t>x </a:t>
            </a:r>
            <a:r>
              <a:rPr lang="fr-FR" sz="1200" dirty="0" smtClean="0"/>
              <a:t>GE </a:t>
            </a:r>
            <a:r>
              <a:rPr lang="fr-FR" sz="1200" dirty="0"/>
              <a:t>SFP DMZ Interfaces </a:t>
            </a:r>
          </a:p>
        </p:txBody>
      </p:sp>
      <p:pic>
        <p:nvPicPr>
          <p:cNvPr id="19" name="Picture 18" descr="dark_np4lit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031113"/>
            <a:ext cx="664767" cy="343222"/>
          </a:xfrm>
          <a:prstGeom prst="rect">
            <a:avLst/>
          </a:prstGeom>
        </p:spPr>
      </p:pic>
      <p:pic>
        <p:nvPicPr>
          <p:cNvPr id="20" name="Picture 19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387937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RPSSupplyOption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1220" y="3061368"/>
            <a:ext cx="580664" cy="324623"/>
          </a:xfrm>
          <a:prstGeom prst="rect">
            <a:avLst/>
          </a:prstGeom>
          <a:effectLst/>
        </p:spPr>
      </p:pic>
      <p:pic>
        <p:nvPicPr>
          <p:cNvPr id="2" name="Picture 1" descr="FG-280D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1371600"/>
            <a:ext cx="4583162" cy="2247178"/>
          </a:xfrm>
          <a:prstGeom prst="rect">
            <a:avLst/>
          </a:prstGeom>
        </p:spPr>
      </p:pic>
      <p:pic>
        <p:nvPicPr>
          <p:cNvPr id="13" name="Picture 12" descr="dark_2URackMount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4974" y="3056189"/>
            <a:ext cx="569690" cy="312735"/>
          </a:xfrm>
          <a:prstGeom prst="rect">
            <a:avLst/>
          </a:prstGeom>
          <a:effectLst/>
        </p:spPr>
      </p:pic>
      <p:pic>
        <p:nvPicPr>
          <p:cNvPr id="14" name="Picture 13" descr="dark_Storage_64gb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8046" y="3061368"/>
            <a:ext cx="569690" cy="312735"/>
          </a:xfrm>
          <a:prstGeom prst="rect">
            <a:avLst/>
          </a:prstGeom>
          <a:effectLst/>
        </p:spPr>
      </p:pic>
      <p:sp>
        <p:nvSpPr>
          <p:cNvPr id="12" name="TextBox 11"/>
          <p:cNvSpPr txBox="1"/>
          <p:nvPr/>
        </p:nvSpPr>
        <p:spPr>
          <a:xfrm>
            <a:off x="413088" y="6173544"/>
            <a:ext cx="1905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rgbClr val="404040"/>
                </a:solidFill>
                <a:latin typeface="Arial"/>
                <a:cs typeface="Arial"/>
              </a:rPr>
              <a:t>* 3</a:t>
            </a:r>
            <a:r>
              <a:rPr lang="en-US" sz="800" baseline="30000" dirty="0" smtClean="0">
                <a:solidFill>
                  <a:srgbClr val="404040"/>
                </a:solidFill>
                <a:latin typeface="Arial"/>
                <a:cs typeface="Arial"/>
              </a:rPr>
              <a:t>rd</a:t>
            </a:r>
            <a:r>
              <a:rPr lang="en-US" sz="800" dirty="0" smtClean="0">
                <a:solidFill>
                  <a:srgbClr val="404040"/>
                </a:solidFill>
                <a:latin typeface="Arial"/>
                <a:cs typeface="Arial"/>
              </a:rPr>
              <a:t> party RPS required.</a:t>
            </a:r>
          </a:p>
        </p:txBody>
      </p:sp>
    </p:spTree>
    <p:extLst>
      <p:ext uri="{BB962C8B-B14F-4D97-AF65-F5344CB8AC3E}">
        <p14:creationId xmlns:p14="http://schemas.microsoft.com/office/powerpoint/2010/main" val="106537191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b="0" i="0" dirty="0" smtClean="0"/>
              <a:t>FortiGate 300D</a:t>
            </a:r>
            <a:endParaRPr lang="en-US" b="0" i="0" dirty="0"/>
          </a:p>
        </p:txBody>
      </p:sp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RJ45 Management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GE SFP Slots</a:t>
            </a:r>
            <a:endParaRPr lang="en-US" sz="1200" dirty="0"/>
          </a:p>
        </p:txBody>
      </p:sp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35217805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8/8/8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2.8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3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1.4 / 2.5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6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512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 ( System/VDOM)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IPSec VPN Throughput </a:t>
                      </a:r>
                      <a:endParaRPr lang="en-US" sz="1000" b="1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 Gbps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SSL-VPN Throughput </a:t>
                      </a:r>
                      <a:endParaRPr lang="en-US" sz="1000" b="1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350 Mbps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20" name="Picture 19" descr="dark_RPSSupplyOption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14094" y="3079848"/>
            <a:ext cx="580664" cy="324623"/>
          </a:xfrm>
          <a:prstGeom prst="rect">
            <a:avLst/>
          </a:prstGeom>
          <a:effectLst/>
        </p:spPr>
      </p:pic>
      <p:pic>
        <p:nvPicPr>
          <p:cNvPr id="21" name="Picture 20" descr="dark_1URackMou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082717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 descr="dark_FortiASICS_CP8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0" y="3440769"/>
            <a:ext cx="673935" cy="346569"/>
          </a:xfrm>
          <a:prstGeom prst="rect">
            <a:avLst/>
          </a:prstGeom>
          <a:effectLst/>
        </p:spPr>
      </p:pic>
      <p:pic>
        <p:nvPicPr>
          <p:cNvPr id="16" name="Picture 15" descr="dark_FortiASICS_NP6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7653" y="3048000"/>
            <a:ext cx="672954" cy="347449"/>
          </a:xfrm>
          <a:prstGeom prst="rect">
            <a:avLst/>
          </a:prstGeom>
        </p:spPr>
      </p:pic>
      <p:pic>
        <p:nvPicPr>
          <p:cNvPr id="5" name="Picture 4" descr="dark_Storage_120gb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5840" y="3088640"/>
            <a:ext cx="548640" cy="301664"/>
          </a:xfrm>
          <a:prstGeom prst="rect">
            <a:avLst/>
          </a:prstGeom>
        </p:spPr>
      </p:pic>
      <p:pic>
        <p:nvPicPr>
          <p:cNvPr id="17" name="Picture 16" descr="300d-prod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1828800"/>
            <a:ext cx="5278465" cy="1594896"/>
          </a:xfrm>
          <a:prstGeom prst="rect">
            <a:avLst/>
          </a:prstGeom>
        </p:spPr>
      </p:pic>
      <p:sp>
        <p:nvSpPr>
          <p:cNvPr id="18" name="Oval 17"/>
          <p:cNvSpPr/>
          <p:nvPr/>
        </p:nvSpPr>
        <p:spPr bwMode="auto">
          <a:xfrm>
            <a:off x="5886262" y="1981200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2" name="Oval 21"/>
          <p:cNvSpPr/>
          <p:nvPr/>
        </p:nvSpPr>
        <p:spPr bwMode="auto">
          <a:xfrm>
            <a:off x="5886262" y="2209800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6" name="Oval 25"/>
          <p:cNvSpPr/>
          <p:nvPr/>
        </p:nvSpPr>
        <p:spPr bwMode="auto">
          <a:xfrm>
            <a:off x="2895600" y="2286000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7" name="Oval 26"/>
          <p:cNvSpPr/>
          <p:nvPr/>
        </p:nvSpPr>
        <p:spPr bwMode="auto">
          <a:xfrm>
            <a:off x="4419600" y="2286000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8" name="Oval 27"/>
          <p:cNvSpPr/>
          <p:nvPr/>
        </p:nvSpPr>
        <p:spPr bwMode="auto">
          <a:xfrm>
            <a:off x="3505200" y="2286000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9" name="Oval 28"/>
          <p:cNvSpPr/>
          <p:nvPr/>
        </p:nvSpPr>
        <p:spPr bwMode="auto">
          <a:xfrm>
            <a:off x="5886262" y="2438400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8487382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b="0" i="0" dirty="0" smtClean="0"/>
              <a:t>FortiGate 500D</a:t>
            </a:r>
            <a:endParaRPr lang="en-US" b="0" i="0" dirty="0"/>
          </a:p>
        </p:txBody>
      </p:sp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RJ45 Management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GE SFP </a:t>
            </a:r>
            <a:r>
              <a:rPr lang="en-US" sz="1200" dirty="0" smtClean="0"/>
              <a:t>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8x </a:t>
            </a:r>
            <a:r>
              <a:rPr lang="en-US" sz="1200" dirty="0"/>
              <a:t>GE RJ45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598077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16/16/16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4.7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3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1.7 / 3.4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6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280,000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512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 ( System/VDOM)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IPSec VPN Throughput </a:t>
                      </a:r>
                      <a:endParaRPr lang="en-US" sz="1000" b="1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14 Gbps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SSL-VPN Throughput </a:t>
                      </a:r>
                      <a:endParaRPr lang="en-US" sz="1000" b="1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400 Mbps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5" name="Picture 14" descr="dark_RPSSupplyOption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14094" y="3026310"/>
            <a:ext cx="580664" cy="324623"/>
          </a:xfrm>
          <a:prstGeom prst="rect">
            <a:avLst/>
          </a:prstGeom>
          <a:effectLst/>
        </p:spPr>
      </p:pic>
      <p:pic>
        <p:nvPicPr>
          <p:cNvPr id="16" name="Picture 15" descr="dark_1URackMou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029179"/>
            <a:ext cx="569690" cy="312735"/>
          </a:xfrm>
          <a:prstGeom prst="rect">
            <a:avLst/>
          </a:prstGeom>
          <a:effectLst/>
        </p:spPr>
      </p:pic>
      <p:pic>
        <p:nvPicPr>
          <p:cNvPr id="17" name="Picture 16" descr="dark_FortiASICS_CP8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0" y="3387231"/>
            <a:ext cx="673935" cy="346569"/>
          </a:xfrm>
          <a:prstGeom prst="rect">
            <a:avLst/>
          </a:prstGeom>
          <a:effectLst/>
        </p:spPr>
      </p:pic>
      <p:pic>
        <p:nvPicPr>
          <p:cNvPr id="18" name="Picture 17" descr="dark_FortiASICS_NP6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7653" y="2994462"/>
            <a:ext cx="672954" cy="347449"/>
          </a:xfrm>
          <a:prstGeom prst="rect">
            <a:avLst/>
          </a:prstGeom>
        </p:spPr>
      </p:pic>
      <p:pic>
        <p:nvPicPr>
          <p:cNvPr id="22" name="Picture 21" descr="dark_Storage_120gb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5840" y="3035102"/>
            <a:ext cx="548640" cy="301664"/>
          </a:xfrm>
          <a:prstGeom prst="rect">
            <a:avLst/>
          </a:prstGeom>
        </p:spPr>
      </p:pic>
      <p:pic>
        <p:nvPicPr>
          <p:cNvPr id="5" name="Picture 4" descr="500d-prod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1828800"/>
            <a:ext cx="5292655" cy="1599184"/>
          </a:xfrm>
          <a:prstGeom prst="rect">
            <a:avLst/>
          </a:prstGeom>
        </p:spPr>
      </p:pic>
      <p:sp>
        <p:nvSpPr>
          <p:cNvPr id="24" name="Oval 23"/>
          <p:cNvSpPr/>
          <p:nvPr/>
        </p:nvSpPr>
        <p:spPr bwMode="auto">
          <a:xfrm>
            <a:off x="5886262" y="1981200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5" name="Oval 24"/>
          <p:cNvSpPr/>
          <p:nvPr/>
        </p:nvSpPr>
        <p:spPr bwMode="auto">
          <a:xfrm>
            <a:off x="5886262" y="2209800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6" name="Oval 25"/>
          <p:cNvSpPr/>
          <p:nvPr/>
        </p:nvSpPr>
        <p:spPr bwMode="auto">
          <a:xfrm>
            <a:off x="2895600" y="2286000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7" name="Oval 26"/>
          <p:cNvSpPr/>
          <p:nvPr/>
        </p:nvSpPr>
        <p:spPr bwMode="auto">
          <a:xfrm>
            <a:off x="4419600" y="2286000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8" name="Oval 27"/>
          <p:cNvSpPr/>
          <p:nvPr/>
        </p:nvSpPr>
        <p:spPr bwMode="auto">
          <a:xfrm>
            <a:off x="3505200" y="2286000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9" name="Oval 28"/>
          <p:cNvSpPr/>
          <p:nvPr/>
        </p:nvSpPr>
        <p:spPr bwMode="auto">
          <a:xfrm>
            <a:off x="5886262" y="2438400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2463830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FortiGate: </a:t>
            </a:r>
            <a:r>
              <a:rPr lang="en-US" b="0" i="0" dirty="0"/>
              <a:t>Integrated Architecture</a:t>
            </a:r>
          </a:p>
        </p:txBody>
      </p:sp>
      <p:sp>
        <p:nvSpPr>
          <p:cNvPr id="37" name="Rounded Rectangle 36"/>
          <p:cNvSpPr/>
          <p:nvPr/>
        </p:nvSpPr>
        <p:spPr bwMode="auto">
          <a:xfrm>
            <a:off x="4714860" y="5186593"/>
            <a:ext cx="3886200" cy="914400"/>
          </a:xfrm>
          <a:prstGeom prst="roundRect">
            <a:avLst>
              <a:gd name="adj" fmla="val 15175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38" name="Picture 4" descr="Modules_Ic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58060" y="5262793"/>
            <a:ext cx="829689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9" name="Straight Connector 38"/>
          <p:cNvCxnSpPr/>
          <p:nvPr/>
        </p:nvCxnSpPr>
        <p:spPr bwMode="auto">
          <a:xfrm>
            <a:off x="7229460" y="5224221"/>
            <a:ext cx="0" cy="8382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0" name="TextBox 39"/>
          <p:cNvSpPr txBox="1"/>
          <p:nvPr/>
        </p:nvSpPr>
        <p:spPr>
          <a:xfrm>
            <a:off x="7381860" y="5854772"/>
            <a:ext cx="1219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Syslog/SNMP</a:t>
            </a:r>
          </a:p>
        </p:txBody>
      </p:sp>
      <p:sp>
        <p:nvSpPr>
          <p:cNvPr id="41" name="Rectangle 40"/>
          <p:cNvSpPr/>
          <p:nvPr/>
        </p:nvSpPr>
        <p:spPr>
          <a:xfrm>
            <a:off x="5553061" y="5316907"/>
            <a:ext cx="167640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en-US" sz="16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FortiAnalyzer</a:t>
            </a:r>
            <a:endParaRPr lang="en-US" sz="1400" b="1" dirty="0" smtClean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  <a:p>
            <a:pPr eaLnBrk="0" hangingPunct="0"/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Centralized Log &amp; Reporting</a:t>
            </a:r>
          </a:p>
          <a:p>
            <a:pPr eaLnBrk="0" hangingPunct="0"/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42" name="Picture 5" descr="FortiAnalyzer_Icon_1U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4860" y="5415193"/>
            <a:ext cx="97061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Right Arrow 42"/>
          <p:cNvSpPr/>
          <p:nvPr/>
        </p:nvSpPr>
        <p:spPr bwMode="auto">
          <a:xfrm rot="5400000">
            <a:off x="6360780" y="4775113"/>
            <a:ext cx="594360" cy="685800"/>
          </a:xfrm>
          <a:prstGeom prst="rightArrow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44" name="Rounded Rectangle 43"/>
          <p:cNvSpPr/>
          <p:nvPr/>
        </p:nvSpPr>
        <p:spPr bwMode="auto">
          <a:xfrm>
            <a:off x="600060" y="5186593"/>
            <a:ext cx="3962400" cy="914400"/>
          </a:xfrm>
          <a:prstGeom prst="roundRect">
            <a:avLst>
              <a:gd name="adj" fmla="val 15175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1438260" y="5338993"/>
            <a:ext cx="148430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en-US" sz="16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FortiManager</a:t>
            </a:r>
            <a:endParaRPr lang="en-US" sz="1400" b="1" dirty="0" smtClean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  <a:p>
            <a:pPr eaLnBrk="0" hangingPunct="0"/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Centralized Device </a:t>
            </a:r>
          </a:p>
          <a:p>
            <a:pPr eaLnBrk="0" hangingPunct="0"/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Management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46" name="Right Arrow 45"/>
          <p:cNvSpPr/>
          <p:nvPr/>
        </p:nvSpPr>
        <p:spPr bwMode="auto">
          <a:xfrm rot="5400000">
            <a:off x="2322180" y="4775113"/>
            <a:ext cx="594360" cy="685800"/>
          </a:xfrm>
          <a:prstGeom prst="rightArrow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47" name="Rounded Rectangle 46"/>
          <p:cNvSpPr/>
          <p:nvPr/>
        </p:nvSpPr>
        <p:spPr bwMode="auto">
          <a:xfrm>
            <a:off x="600060" y="2219873"/>
            <a:ext cx="8001000" cy="2834640"/>
          </a:xfrm>
          <a:prstGeom prst="roundRect">
            <a:avLst>
              <a:gd name="adj" fmla="val 5027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 rot="16200000">
            <a:off x="-458052" y="3237074"/>
            <a:ext cx="17525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chemeClr val="bg2">
                    <a:lumMod val="25000"/>
                  </a:schemeClr>
                </a:solidFill>
                <a:latin typeface="Helvetica 55 Roman"/>
                <a:cs typeface="Helvetica 55 Roman"/>
              </a:rPr>
              <a:t>FORTIGATE</a:t>
            </a:r>
          </a:p>
        </p:txBody>
      </p:sp>
      <p:sp>
        <p:nvSpPr>
          <p:cNvPr id="54" name="AutoShape 3"/>
          <p:cNvSpPr>
            <a:spLocks noChangeArrowheads="1"/>
          </p:cNvSpPr>
          <p:nvPr/>
        </p:nvSpPr>
        <p:spPr bwMode="auto">
          <a:xfrm>
            <a:off x="752460" y="4358640"/>
            <a:ext cx="7620000" cy="558346"/>
          </a:xfrm>
          <a:prstGeom prst="flowChartAlternateProcess">
            <a:avLst/>
          </a:prstGeom>
          <a:solidFill>
            <a:schemeClr val="accent4">
              <a:lumMod val="40000"/>
              <a:lumOff val="60000"/>
            </a:schemeClr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en-US" sz="1800" b="1" dirty="0" smtClean="0">
                <a:solidFill>
                  <a:srgbClr val="777777"/>
                </a:solidFill>
                <a:ea typeface="ＭＳ Ｐゴシック" pitchFamily="-107" charset="-128"/>
                <a:cs typeface="Arial" pitchFamily="34" charset="0"/>
              </a:rPr>
              <a:t>FortiASIC</a:t>
            </a:r>
            <a:r>
              <a:rPr lang="en-US" sz="1800" b="1" dirty="0">
                <a:solidFill>
                  <a:srgbClr val="777777"/>
                </a:solidFill>
                <a:ea typeface="ＭＳ Ｐゴシック" pitchFamily="-107" charset="-128"/>
                <a:cs typeface="Arial" pitchFamily="34" charset="0"/>
              </a:rPr>
              <a:t>(s)</a:t>
            </a:r>
          </a:p>
        </p:txBody>
      </p:sp>
      <p:pic>
        <p:nvPicPr>
          <p:cNvPr id="62" name="Picture 61" descr="FortiASIC_R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2461" y="4511040"/>
            <a:ext cx="497220" cy="292779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pic>
        <p:nvPicPr>
          <p:cNvPr id="63" name="Picture 24" descr="FortiGate_Icon_2U_L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20" y="4267200"/>
            <a:ext cx="1196215" cy="8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" name="Rounded Rectangle 63"/>
          <p:cNvSpPr/>
          <p:nvPr/>
        </p:nvSpPr>
        <p:spPr bwMode="auto">
          <a:xfrm>
            <a:off x="4352587" y="1219200"/>
            <a:ext cx="4248473" cy="914400"/>
          </a:xfrm>
          <a:prstGeom prst="roundRect">
            <a:avLst>
              <a:gd name="adj" fmla="val 15175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65" name="Picture 31" descr="2U_Lt-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91575" y="1295400"/>
            <a:ext cx="9240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" name="TextBox 65"/>
          <p:cNvSpPr txBox="1"/>
          <p:nvPr/>
        </p:nvSpPr>
        <p:spPr>
          <a:xfrm>
            <a:off x="4443975" y="1833656"/>
            <a:ext cx="762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FortiAP</a:t>
            </a:r>
          </a:p>
        </p:txBody>
      </p:sp>
      <p:pic>
        <p:nvPicPr>
          <p:cNvPr id="67" name="Picture 66" descr="Laptop-Wireless_Lt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75047" y="1219200"/>
            <a:ext cx="883276" cy="685800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Picture 67" descr="MobilePhone_Lt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22647" y="1295400"/>
            <a:ext cx="226212" cy="4699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Picture 68" descr="Fortinet_Shield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46447" y="1524000"/>
            <a:ext cx="187021" cy="236537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Picture 69" descr="Fortinet_Shield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56047" y="1600200"/>
            <a:ext cx="187021" cy="236537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" name="TextBox 70"/>
          <p:cNvSpPr txBox="1"/>
          <p:nvPr/>
        </p:nvSpPr>
        <p:spPr>
          <a:xfrm>
            <a:off x="7646447" y="1833656"/>
            <a:ext cx="914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FortiClient</a:t>
            </a:r>
          </a:p>
        </p:txBody>
      </p:sp>
      <p:pic>
        <p:nvPicPr>
          <p:cNvPr id="72" name="Picture 33" descr="FortiToken-Icon-RED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40063">
            <a:off x="7030408" y="1459091"/>
            <a:ext cx="487872" cy="2198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" name="TextBox 72"/>
          <p:cNvSpPr txBox="1"/>
          <p:nvPr/>
        </p:nvSpPr>
        <p:spPr>
          <a:xfrm>
            <a:off x="6935864" y="1833656"/>
            <a:ext cx="838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FortiToken</a:t>
            </a:r>
          </a:p>
        </p:txBody>
      </p:sp>
      <p:pic>
        <p:nvPicPr>
          <p:cNvPr id="74" name="Picture 10" descr="FortiSwitch_Icon_1U_Lt-s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29775" y="1295400"/>
            <a:ext cx="98242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" name="TextBox 74"/>
          <p:cNvSpPr txBox="1"/>
          <p:nvPr/>
        </p:nvSpPr>
        <p:spPr>
          <a:xfrm>
            <a:off x="5129775" y="1833656"/>
            <a:ext cx="990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FortiSwitch</a:t>
            </a:r>
          </a:p>
        </p:txBody>
      </p:sp>
      <p:pic>
        <p:nvPicPr>
          <p:cNvPr id="76" name="Picture 28" descr="FortiManager_Icon_1U_Lt-s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0060" y="5415193"/>
            <a:ext cx="976394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Picture 4" descr="Modules_Ic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9460" y="5262793"/>
            <a:ext cx="829689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8" name="Straight Connector 77"/>
          <p:cNvCxnSpPr/>
          <p:nvPr/>
        </p:nvCxnSpPr>
        <p:spPr bwMode="auto">
          <a:xfrm>
            <a:off x="3190860" y="5224221"/>
            <a:ext cx="0" cy="8382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9" name="TextBox 78"/>
          <p:cNvSpPr txBox="1"/>
          <p:nvPr/>
        </p:nvSpPr>
        <p:spPr>
          <a:xfrm>
            <a:off x="3267060" y="5854772"/>
            <a:ext cx="1219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APIs Integration</a:t>
            </a:r>
          </a:p>
        </p:txBody>
      </p:sp>
      <p:sp>
        <p:nvSpPr>
          <p:cNvPr id="80" name="Rounded Rectangle 79"/>
          <p:cNvSpPr/>
          <p:nvPr/>
        </p:nvSpPr>
        <p:spPr bwMode="auto">
          <a:xfrm>
            <a:off x="762000" y="2402753"/>
            <a:ext cx="7630160" cy="1818640"/>
          </a:xfrm>
          <a:prstGeom prst="roundRect">
            <a:avLst>
              <a:gd name="adj" fmla="val 6352"/>
            </a:avLst>
          </a:prstGeom>
          <a:solidFill>
            <a:schemeClr val="accent4">
              <a:lumMod val="40000"/>
              <a:lumOff val="60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81" name="AutoShape 3"/>
          <p:cNvSpPr>
            <a:spLocks noChangeArrowheads="1"/>
          </p:cNvSpPr>
          <p:nvPr/>
        </p:nvSpPr>
        <p:spPr bwMode="auto">
          <a:xfrm>
            <a:off x="981060" y="2590800"/>
            <a:ext cx="2209800" cy="1219200"/>
          </a:xfrm>
          <a:prstGeom prst="flowChartAlternateProcess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en-US" sz="20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Networking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L2/L3 features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Virtual Systems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Traffic Shaping ● WAN Opt.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High Availability </a:t>
            </a:r>
            <a:r>
              <a:rPr lang="en-US" sz="12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● </a:t>
            </a: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IPv6</a:t>
            </a:r>
            <a:endParaRPr lang="en-US" sz="1200" dirty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</p:txBody>
      </p:sp>
      <p:sp>
        <p:nvSpPr>
          <p:cNvPr id="82" name="AutoShape 3"/>
          <p:cNvSpPr>
            <a:spLocks noChangeArrowheads="1"/>
          </p:cNvSpPr>
          <p:nvPr/>
        </p:nvSpPr>
        <p:spPr bwMode="auto">
          <a:xfrm>
            <a:off x="3419460" y="2590800"/>
            <a:ext cx="2209800" cy="1219200"/>
          </a:xfrm>
          <a:prstGeom prst="flowChartAlternateProcess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en-US" sz="20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Security</a:t>
            </a:r>
            <a:endParaRPr lang="en-US" sz="1200" dirty="0" smtClean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Firewall ● VPN </a:t>
            </a:r>
            <a:r>
              <a:rPr lang="en-US" sz="12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● </a:t>
            </a: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 IPS  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App Control </a:t>
            </a:r>
            <a:r>
              <a:rPr lang="en-US" sz="12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● </a:t>
            </a: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 AV/ATP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Web Filtering </a:t>
            </a:r>
            <a:r>
              <a:rPr lang="en-US" sz="12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● </a:t>
            </a: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DLP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Explicit Proxy </a:t>
            </a:r>
            <a:endParaRPr lang="en-US" sz="1200" dirty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</p:txBody>
      </p:sp>
      <p:sp>
        <p:nvSpPr>
          <p:cNvPr id="83" name="Right Arrow 82"/>
          <p:cNvSpPr/>
          <p:nvPr/>
        </p:nvSpPr>
        <p:spPr bwMode="auto">
          <a:xfrm rot="5400000">
            <a:off x="3604880" y="2075097"/>
            <a:ext cx="619760" cy="685800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3018770" y="3865793"/>
            <a:ext cx="31280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en-US" sz="1800" b="1" dirty="0" smtClean="0">
                <a:solidFill>
                  <a:schemeClr val="accent4"/>
                </a:solidFill>
                <a:ea typeface="ＭＳ Ｐゴシック" pitchFamily="-107" charset="-128"/>
                <a:cs typeface="Arial" pitchFamily="34" charset="0"/>
              </a:rPr>
              <a:t>FortiOS</a:t>
            </a:r>
            <a:endParaRPr lang="en-US" sz="1800" b="1" dirty="0">
              <a:solidFill>
                <a:schemeClr val="accent4"/>
              </a:solidFill>
              <a:ea typeface="ＭＳ Ｐゴシック" pitchFamily="-107" charset="-128"/>
              <a:cs typeface="Arial" pitchFamily="34" charset="0"/>
            </a:endParaRPr>
          </a:p>
        </p:txBody>
      </p:sp>
      <p:sp>
        <p:nvSpPr>
          <p:cNvPr id="85" name="Rounded Rectangle 84"/>
          <p:cNvSpPr/>
          <p:nvPr/>
        </p:nvSpPr>
        <p:spPr bwMode="auto">
          <a:xfrm>
            <a:off x="600060" y="1219200"/>
            <a:ext cx="3652631" cy="914400"/>
          </a:xfrm>
          <a:prstGeom prst="roundRect">
            <a:avLst>
              <a:gd name="adj" fmla="val 15175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86" name="Picture 4" descr="FortiGuard_Service_Icon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2460" y="1371600"/>
            <a:ext cx="8128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" name="Rectangle 86"/>
          <p:cNvSpPr/>
          <p:nvPr/>
        </p:nvSpPr>
        <p:spPr>
          <a:xfrm>
            <a:off x="1666860" y="1371600"/>
            <a:ext cx="147989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en-US" sz="16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FortiGuard</a:t>
            </a:r>
            <a:endParaRPr lang="en-US" sz="1400" b="1" dirty="0" smtClean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  <a:p>
            <a:pPr eaLnBrk="0" hangingPunct="0"/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Threat Research &amp; </a:t>
            </a:r>
          </a:p>
          <a:p>
            <a:pPr eaLnBrk="0" hangingPunct="0"/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Security </a:t>
            </a:r>
            <a:r>
              <a:rPr lang="en-US" sz="12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Updates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88" name="Right Arrow 87"/>
          <p:cNvSpPr/>
          <p:nvPr/>
        </p:nvSpPr>
        <p:spPr bwMode="auto">
          <a:xfrm rot="16200000">
            <a:off x="6554539" y="2149486"/>
            <a:ext cx="914313" cy="685800"/>
          </a:xfrm>
          <a:prstGeom prst="rightArrow">
            <a:avLst/>
          </a:prstGeom>
          <a:solidFill>
            <a:srgbClr val="77777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89" name="AutoShape 3"/>
          <p:cNvSpPr>
            <a:spLocks noChangeArrowheads="1"/>
          </p:cNvSpPr>
          <p:nvPr/>
        </p:nvSpPr>
        <p:spPr bwMode="auto">
          <a:xfrm>
            <a:off x="5934060" y="2590800"/>
            <a:ext cx="2209800" cy="1219200"/>
          </a:xfrm>
          <a:prstGeom prst="flowChartAlternateProcess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en-US" sz="20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Extensions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/>
            </a:r>
            <a:b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</a:b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WiFi/Switch Controller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Endpoint Management 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Token Server</a:t>
            </a:r>
            <a:endParaRPr lang="en-US" sz="1200" dirty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6007168" y="1833656"/>
            <a:ext cx="101958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FortiExtender</a:t>
            </a:r>
          </a:p>
        </p:txBody>
      </p:sp>
      <p:pic>
        <p:nvPicPr>
          <p:cNvPr id="91" name="Picture 90" descr="Modem_Lt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21151" y="1017288"/>
            <a:ext cx="677863" cy="800100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1518467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>
                <a:latin typeface="+mn-lt"/>
                <a:cs typeface="Arial Narrow"/>
              </a:rPr>
              <a:t>FortiGate</a:t>
            </a:r>
            <a:r>
              <a:rPr lang="en-US" b="0" i="0" dirty="0">
                <a:latin typeface="+mn-lt"/>
                <a:cs typeface="Arial Narrow"/>
              </a:rPr>
              <a:t> </a:t>
            </a:r>
            <a:r>
              <a:rPr lang="en-US" b="0" i="0" dirty="0" smtClean="0">
                <a:latin typeface="+mn-lt"/>
                <a:cs typeface="Arial Narrow"/>
              </a:rPr>
              <a:t>800C</a:t>
            </a:r>
            <a:endParaRPr lang="en-US" b="0" i="0" dirty="0">
              <a:latin typeface="+mn-lt"/>
              <a:cs typeface="Arial Narrow"/>
            </a:endParaRPr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58056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12x </a:t>
            </a:r>
            <a:r>
              <a:rPr lang="en-US" sz="1200" dirty="0" smtClean="0">
                <a:latin typeface="+mn-lt"/>
                <a:cs typeface="Arial Narrow"/>
              </a:rPr>
              <a:t>GE RJ45 </a:t>
            </a:r>
            <a:r>
              <a:rPr lang="en-US" sz="1200" dirty="0">
                <a:latin typeface="+mn-lt"/>
                <a:cs typeface="Arial Narrow"/>
              </a:rPr>
              <a:t>NP4 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10GE SFP+ </a:t>
            </a:r>
            <a:r>
              <a:rPr lang="en-US" sz="1200" dirty="0">
                <a:latin typeface="+mn-lt"/>
                <a:cs typeface="Arial Narrow"/>
              </a:rPr>
              <a:t>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GE RJ45 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8x Shared Media interface pairs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2x Bypass Interfaces pairs</a:t>
            </a:r>
          </a:p>
          <a:p>
            <a:pPr defTabSz="914417">
              <a:spcBef>
                <a:spcPct val="20000"/>
              </a:spcBef>
            </a:pPr>
            <a:endParaRPr lang="en-US" sz="1200" dirty="0">
              <a:latin typeface="+mn-lt"/>
              <a:cs typeface="Arial Narrow"/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340752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20/20/20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1" i="0" dirty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1.7/3.1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7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190,000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1024 / 512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1" i="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b="1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6" name="Group 5"/>
          <p:cNvGrpSpPr/>
          <p:nvPr/>
        </p:nvGrpSpPr>
        <p:grpSpPr>
          <a:xfrm>
            <a:off x="449543" y="1499973"/>
            <a:ext cx="5054637" cy="1860193"/>
            <a:chOff x="618122" y="1724735"/>
            <a:chExt cx="4596585" cy="169162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8122" y="1724735"/>
              <a:ext cx="4596585" cy="1626290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 bwMode="auto">
            <a:xfrm>
              <a:off x="2618592" y="3214073"/>
              <a:ext cx="640600" cy="20228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 Narrow"/>
                <a:cs typeface="Arial Narrow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5918200" y="3063875"/>
            <a:ext cx="2665858" cy="759412"/>
            <a:chOff x="5918200" y="3063875"/>
            <a:chExt cx="2665858" cy="759412"/>
          </a:xfrm>
        </p:grpSpPr>
        <p:pic>
          <p:nvPicPr>
            <p:cNvPr id="28" name="Picture 27" descr="dark_DualPowerSupplyOpti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4299" y="3085476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26" name="Picture 25" descr="dark_1URackMount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3036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8" name="Picture 17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23" name="Picture 22" descr="dark_port_bypas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8115" y="3505200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4" name="Picture 23" descr="dark_port_sharemedia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75430" y="3505200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5" name="Picture 24" descr="dark_Storage_64gb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14368" y="3510552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7" name="Picture 26" descr="dark_FortiASICS_CP8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3471" y="3471528"/>
              <a:ext cx="673935" cy="346569"/>
            </a:xfrm>
            <a:prstGeom prst="rect">
              <a:avLst/>
            </a:prstGeom>
            <a:effectLst/>
          </p:spPr>
        </p:pic>
      </p:grpSp>
      <p:pic>
        <p:nvPicPr>
          <p:cNvPr id="16" name="Picture 15" descr="dark_DualDCSupplyOption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3088104"/>
            <a:ext cx="580664" cy="32462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4250998502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G-3950B_Ft-TOP_HiRes.jpe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14587" y="5176157"/>
            <a:ext cx="1997261" cy="98219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+mj-lt"/>
                <a:cs typeface="Arial Narrow"/>
              </a:rPr>
              <a:t>FortiGate</a:t>
            </a:r>
            <a:r>
              <a:rPr lang="en-US" b="0" i="0" dirty="0">
                <a:latin typeface="+mj-lt"/>
                <a:cs typeface="Arial Narrow"/>
              </a:rPr>
              <a:t> </a:t>
            </a:r>
            <a:r>
              <a:rPr lang="en-US" b="0" i="0" dirty="0" smtClean="0">
                <a:latin typeface="+mj-lt"/>
                <a:cs typeface="Arial Narrow"/>
              </a:rPr>
              <a:t>High End Series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837543" y="6066971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FG-3950B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22" name="Content Placeholder 9"/>
          <p:cNvSpPr txBox="1">
            <a:spLocks/>
          </p:cNvSpPr>
          <p:nvPr/>
        </p:nvSpPr>
        <p:spPr>
          <a:xfrm>
            <a:off x="4433084" y="2192643"/>
            <a:ext cx="4604058" cy="290617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6"/>
              </a:buClr>
              <a:buFont typeface="Wingdings" charset="2"/>
              <a:buChar char="§"/>
            </a:pPr>
            <a:r>
              <a:rPr lang="en-US" sz="1600" b="1" dirty="0" smtClean="0">
                <a:latin typeface="+mn-lt"/>
              </a:rPr>
              <a:t>Ideal for securing traditional high-bandwidth networks, as well as virtualized, or cloud-based infrastructures.</a:t>
            </a:r>
          </a:p>
          <a:p>
            <a:pPr>
              <a:lnSpc>
                <a:spcPct val="90000"/>
              </a:lnSpc>
              <a:buClr>
                <a:schemeClr val="accent6"/>
              </a:buClr>
              <a:buFont typeface="Wingdings" charset="2"/>
              <a:buChar char="§"/>
            </a:pPr>
            <a:r>
              <a:rPr lang="en-US" sz="1600" b="1" dirty="0" smtClean="0">
                <a:latin typeface="+mn-lt"/>
                <a:ea typeface="ＭＳ Ｐゴシック" pitchFamily="34" charset="-128"/>
              </a:rPr>
              <a:t>Higher price/performance ratio and more interfaces than any products in their class</a:t>
            </a:r>
          </a:p>
          <a:p>
            <a:pPr marL="0" indent="0">
              <a:lnSpc>
                <a:spcPct val="90000"/>
              </a:lnSpc>
              <a:buNone/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701756" y="3574838"/>
            <a:ext cx="4115564" cy="256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bg2">
                  <a:lumMod val="50000"/>
                </a:schemeClr>
              </a:buClr>
              <a:buFont typeface="Lucida Grande"/>
              <a:buChar char="✔"/>
            </a:pPr>
            <a:r>
              <a:rPr lang="en-US" sz="1400" dirty="0"/>
              <a:t>Rich feature set </a:t>
            </a:r>
            <a:r>
              <a:rPr lang="en-US" sz="1400" dirty="0" smtClean="0"/>
              <a:t>for protecting </a:t>
            </a:r>
            <a:r>
              <a:rPr lang="en-US" sz="1400" dirty="0"/>
              <a:t>next generation networks, including integrated IPS, application control, user-based policies, and endpoint policy </a:t>
            </a:r>
            <a:r>
              <a:rPr lang="en-US" sz="1400" dirty="0" smtClean="0"/>
              <a:t>enforcement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bg2">
                  <a:lumMod val="50000"/>
                </a:schemeClr>
              </a:buClr>
              <a:buFont typeface="Lucida Grande"/>
              <a:buChar char="✔"/>
            </a:pPr>
            <a:r>
              <a:rPr lang="en-US" sz="1400" dirty="0" smtClean="0">
                <a:latin typeface="+mj-lt"/>
                <a:cs typeface="Arial Narrow"/>
              </a:rPr>
              <a:t>On-board </a:t>
            </a:r>
            <a:r>
              <a:rPr lang="en-US" sz="1400" dirty="0">
                <a:latin typeface="+mj-lt"/>
                <a:cs typeface="Arial Narrow"/>
              </a:rPr>
              <a:t>storage for WAN Optimization, local reporting and </a:t>
            </a:r>
            <a:r>
              <a:rPr lang="en-US" sz="1400" dirty="0" smtClean="0">
                <a:latin typeface="+mj-lt"/>
                <a:cs typeface="Arial Narrow"/>
              </a:rPr>
              <a:t>archiving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bg2">
                  <a:lumMod val="50000"/>
                </a:schemeClr>
              </a:buClr>
              <a:buFont typeface="Lucida Grande"/>
              <a:buChar char="✔"/>
            </a:pPr>
            <a:r>
              <a:rPr lang="en-US" sz="1400" dirty="0"/>
              <a:t>Integration with </a:t>
            </a:r>
            <a:r>
              <a:rPr lang="en-US" sz="1400" dirty="0" err="1"/>
              <a:t>FortiManager</a:t>
            </a:r>
            <a:r>
              <a:rPr lang="en-US" sz="1400" dirty="0"/>
              <a:t> and </a:t>
            </a:r>
            <a:r>
              <a:rPr lang="en-US" sz="1400" dirty="0" err="1"/>
              <a:t>FortiAnalyzer</a:t>
            </a:r>
            <a:r>
              <a:rPr lang="en-US" sz="1400" dirty="0"/>
              <a:t> </a:t>
            </a:r>
            <a:r>
              <a:rPr lang="en-US" sz="1400" dirty="0" smtClean="0"/>
              <a:t>simplifies </a:t>
            </a:r>
            <a:r>
              <a:rPr lang="en-US" sz="1400" dirty="0"/>
              <a:t>management, reporting and analysis </a:t>
            </a:r>
            <a:r>
              <a:rPr lang="en-US" sz="1400" dirty="0" smtClean="0"/>
              <a:t>for </a:t>
            </a:r>
            <a:r>
              <a:rPr lang="en-US" sz="1400" dirty="0"/>
              <a:t>up to thousands of Fortinet devices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5" name="Picture 24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4468" y="6148304"/>
            <a:ext cx="213020" cy="151969"/>
          </a:xfrm>
          <a:prstGeom prst="rect">
            <a:avLst/>
          </a:prstGeom>
        </p:spPr>
      </p:pic>
      <p:pic>
        <p:nvPicPr>
          <p:cNvPr id="11" name="Picture 10" descr="FG-3700D-Ft-top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943" y="5176157"/>
            <a:ext cx="2096726" cy="1224742"/>
          </a:xfrm>
          <a:prstGeom prst="rect">
            <a:avLst/>
          </a:prstGeom>
        </p:spPr>
      </p:pic>
      <p:pic>
        <p:nvPicPr>
          <p:cNvPr id="9" name="Picture 8" descr="FG-3600C_Ft-top-ref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2200" y="3810000"/>
            <a:ext cx="2077178" cy="1288475"/>
          </a:xfrm>
          <a:prstGeom prst="rect">
            <a:avLst/>
          </a:prstGeom>
        </p:spPr>
      </p:pic>
      <p:pic>
        <p:nvPicPr>
          <p:cNvPr id="6" name="Picture 5" descr="FG-3240C_Ft-Top_HiRes.jpe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2016" y="4659085"/>
            <a:ext cx="2052065" cy="67393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846176" y="5299531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FG-3240C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4" name="Picture 23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886" y="5381061"/>
            <a:ext cx="213020" cy="151969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2805616" y="4800600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FG-3600C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7" name="Picture 26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3469" y="4882130"/>
            <a:ext cx="213020" cy="151969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847271" y="6066971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FG-3700D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9" name="Picture 28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981" y="6139429"/>
            <a:ext cx="213020" cy="151969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718714" y="3647269"/>
            <a:ext cx="116788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FGT-1000C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30" name="Picture 29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3733422"/>
            <a:ext cx="213020" cy="151969"/>
          </a:xfrm>
          <a:prstGeom prst="rect">
            <a:avLst/>
          </a:prstGeom>
        </p:spPr>
      </p:pic>
      <p:pic>
        <p:nvPicPr>
          <p:cNvPr id="31" name="Picture 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958" b="8672"/>
          <a:stretch/>
        </p:blipFill>
        <p:spPr bwMode="auto">
          <a:xfrm>
            <a:off x="2267018" y="3509820"/>
            <a:ext cx="2202026" cy="66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33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2599571"/>
            <a:ext cx="213020" cy="151969"/>
          </a:xfrm>
          <a:prstGeom prst="rect">
            <a:avLst/>
          </a:prstGeom>
        </p:spPr>
      </p:pic>
      <p:sp>
        <p:nvSpPr>
          <p:cNvPr id="35" name="Rectangle 34"/>
          <p:cNvSpPr/>
          <p:nvPr/>
        </p:nvSpPr>
        <p:spPr>
          <a:xfrm>
            <a:off x="718714" y="2514600"/>
            <a:ext cx="117351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FGT-1500D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32" name="Rectangle 31"/>
          <p:cNvSpPr/>
          <p:nvPr/>
        </p:nvSpPr>
        <p:spPr bwMode="invGray">
          <a:xfrm>
            <a:off x="448252" y="1133142"/>
            <a:ext cx="8281328" cy="846744"/>
          </a:xfrm>
          <a:prstGeom prst="rect">
            <a:avLst/>
          </a:prstGeom>
          <a:solidFill>
            <a:srgbClr val="324040"/>
          </a:solidFill>
          <a:ln w="28575">
            <a:noFill/>
            <a:round/>
            <a:headEnd/>
            <a:tailEnd/>
          </a:ln>
          <a:extLst/>
        </p:spPr>
        <p:txBody>
          <a:bodyPr wrap="square" rtlCol="0" anchor="ctr"/>
          <a:lstStyle/>
          <a:p>
            <a:pPr marL="914400" lvl="4" defTabSz="342879"/>
            <a:r>
              <a:rPr lang="en-US" sz="2000" b="1" dirty="0">
                <a:solidFill>
                  <a:schemeClr val="bg1"/>
                </a:solidFill>
                <a:cs typeface="Arial Narrow"/>
              </a:rPr>
              <a:t>Security Appliances For Large Enterprises &amp; Data Centers</a:t>
            </a:r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98" y="1214556"/>
            <a:ext cx="729142" cy="729142"/>
          </a:xfrm>
          <a:prstGeom prst="rect">
            <a:avLst/>
          </a:prstGeom>
        </p:spPr>
      </p:pic>
      <p:pic>
        <p:nvPicPr>
          <p:cNvPr id="8" name="Picture 7" descr="FortiGate1000D_Ft_Top_300ppi-2.png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05" t="25506" r="12424" b="29880"/>
          <a:stretch/>
        </p:blipFill>
        <p:spPr>
          <a:xfrm>
            <a:off x="2375811" y="2924261"/>
            <a:ext cx="1974308" cy="776007"/>
          </a:xfrm>
          <a:prstGeom prst="rect">
            <a:avLst/>
          </a:prstGeom>
        </p:spPr>
      </p:pic>
      <p:pic>
        <p:nvPicPr>
          <p:cNvPr id="7" name="Picture 6" descr="FortiGate1200D_FrontTop.jpg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89" t="28053" r="10321" b="28144"/>
          <a:stretch/>
        </p:blipFill>
        <p:spPr>
          <a:xfrm>
            <a:off x="2408381" y="2542142"/>
            <a:ext cx="1910053" cy="703459"/>
          </a:xfrm>
          <a:prstGeom prst="rect">
            <a:avLst/>
          </a:prstGeom>
        </p:spPr>
      </p:pic>
      <p:pic>
        <p:nvPicPr>
          <p:cNvPr id="33" name="Picture 32" descr="FG-1500D-Ft-top (1).jpg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80" r="5682" b="20067"/>
          <a:stretch/>
        </p:blipFill>
        <p:spPr>
          <a:xfrm>
            <a:off x="2209800" y="2209800"/>
            <a:ext cx="2133600" cy="602664"/>
          </a:xfrm>
          <a:prstGeom prst="rect">
            <a:avLst/>
          </a:prstGeom>
        </p:spPr>
      </p:pic>
      <p:sp>
        <p:nvSpPr>
          <p:cNvPr id="39" name="Rectangle 38"/>
          <p:cNvSpPr/>
          <p:nvPr/>
        </p:nvSpPr>
        <p:spPr>
          <a:xfrm>
            <a:off x="706014" y="2908300"/>
            <a:ext cx="117351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FGT-1200D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699664" y="3295650"/>
            <a:ext cx="117351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FGT-1000D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41" name="Picture 40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2999621"/>
            <a:ext cx="213020" cy="151969"/>
          </a:xfrm>
          <a:prstGeom prst="rect">
            <a:avLst/>
          </a:prstGeom>
        </p:spPr>
      </p:pic>
      <p:pic>
        <p:nvPicPr>
          <p:cNvPr id="42" name="Picture 41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3386971"/>
            <a:ext cx="213020" cy="151969"/>
          </a:xfrm>
          <a:prstGeom prst="rect">
            <a:avLst/>
          </a:prstGeom>
        </p:spPr>
      </p:pic>
      <p:pic>
        <p:nvPicPr>
          <p:cNvPr id="10" name="Picture 9" descr="FortiGate3200D_FrontTop_small-2.png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2" t="27306" r="9226" b="25075"/>
          <a:stretch/>
        </p:blipFill>
        <p:spPr>
          <a:xfrm>
            <a:off x="471716" y="4102810"/>
            <a:ext cx="1777999" cy="695975"/>
          </a:xfrm>
          <a:prstGeom prst="rect">
            <a:avLst/>
          </a:prstGeom>
        </p:spPr>
      </p:pic>
      <p:sp>
        <p:nvSpPr>
          <p:cNvPr id="43" name="Rectangle 42"/>
          <p:cNvSpPr/>
          <p:nvPr/>
        </p:nvSpPr>
        <p:spPr>
          <a:xfrm>
            <a:off x="817148" y="4735287"/>
            <a:ext cx="16901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FG-3200D</a:t>
            </a:r>
          </a:p>
          <a:p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44" name="Picture 43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858" y="4816817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476919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0" i="0" dirty="0">
                <a:latin typeface="+mn-lt"/>
                <a:cs typeface="Arial Narrow"/>
              </a:rPr>
              <a:t>FortiGate </a:t>
            </a:r>
            <a:r>
              <a:rPr lang="en-US" b="0" i="0" dirty="0" smtClean="0">
                <a:latin typeface="+mn-lt"/>
                <a:cs typeface="Arial Narrow"/>
              </a:rPr>
              <a:t>1000 Series: Comparison</a:t>
            </a:r>
            <a:endParaRPr lang="en-US" b="0" i="0" dirty="0">
              <a:latin typeface="+mn-lt"/>
              <a:cs typeface="Arial Narrow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508000" y="3740727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3799448"/>
              </p:ext>
            </p:extLst>
          </p:nvPr>
        </p:nvGraphicFramePr>
        <p:xfrm>
          <a:off x="252000" y="1260000"/>
          <a:ext cx="8640001" cy="4226806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1549091"/>
                <a:gridCol w="1418182"/>
                <a:gridCol w="1418182"/>
                <a:gridCol w="1418182"/>
                <a:gridCol w="1418182"/>
                <a:gridCol w="1418182"/>
              </a:tblGrid>
              <a:tr h="228600">
                <a:tc>
                  <a:txBody>
                    <a:bodyPr/>
                    <a:lstStyle/>
                    <a:p>
                      <a:endParaRPr lang="en-US" sz="1300" dirty="0">
                        <a:latin typeface="+mn-lt"/>
                        <a:cs typeface="Arial Narrow"/>
                      </a:endParaRPr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FG-1000C</a:t>
                      </a:r>
                      <a:endParaRPr lang="en-US" sz="1300" dirty="0">
                        <a:latin typeface="+mn-lt"/>
                        <a:cs typeface="Arial Narrow"/>
                      </a:endParaRPr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FG-1000D</a:t>
                      </a:r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FG-1200D</a:t>
                      </a:r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FG-1240B</a:t>
                      </a:r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FG-1500D</a:t>
                      </a:r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(1518/512/64 byte</a:t>
                      </a:r>
                      <a:r>
                        <a:rPr lang="en-US" sz="1100" b="1" baseline="0" dirty="0" smtClean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UDP)</a:t>
                      </a: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20 / 20 / 20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000000"/>
                          </a:solidFill>
                          <a:latin typeface="+mn-lt"/>
                          <a:cs typeface="Arial Narrow"/>
                        </a:rPr>
                        <a:t>52</a:t>
                      </a:r>
                      <a:r>
                        <a:rPr lang="en-US" sz="1100" baseline="0" dirty="0" smtClean="0">
                          <a:solidFill>
                            <a:srgbClr val="000000"/>
                          </a:solidFill>
                          <a:latin typeface="+mn-lt"/>
                          <a:cs typeface="Arial Narrow"/>
                        </a:rPr>
                        <a:t> / 52 / 33 Gbps</a:t>
                      </a:r>
                      <a:endParaRPr lang="en-US" sz="1100" dirty="0" smtClean="0">
                        <a:solidFill>
                          <a:srgbClr val="000000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000000"/>
                          </a:solidFill>
                          <a:latin typeface="+mn-lt"/>
                          <a:cs typeface="Arial Narrow"/>
                        </a:rPr>
                        <a:t>72 / 72 / 55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40-44 / 40-44 / 38-42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80 / 80 / 55 Gbps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7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000000"/>
                          </a:solidFill>
                          <a:latin typeface="+mn-lt"/>
                          <a:cs typeface="Arial Narrow"/>
                        </a:rPr>
                        <a:t>11 Mil</a:t>
                      </a:r>
                      <a:endParaRPr lang="en-US" sz="1100" dirty="0">
                        <a:solidFill>
                          <a:srgbClr val="000000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000000"/>
                          </a:solidFill>
                          <a:latin typeface="+mn-lt"/>
                          <a:cs typeface="Arial Narrow"/>
                        </a:rPr>
                        <a:t>11 Mil</a:t>
                      </a:r>
                      <a:endParaRPr lang="en-US" sz="1100" dirty="0">
                        <a:solidFill>
                          <a:srgbClr val="000000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190,000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000000"/>
                          </a:solidFill>
                          <a:latin typeface="+mn-lt"/>
                          <a:cs typeface="Arial Narrow"/>
                        </a:rPr>
                        <a:t>240,000</a:t>
                      </a:r>
                      <a:endParaRPr lang="en-US" sz="1100" dirty="0">
                        <a:solidFill>
                          <a:srgbClr val="000000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000000"/>
                          </a:solidFill>
                          <a:latin typeface="+mn-lt"/>
                          <a:cs typeface="Arial Narrow"/>
                        </a:rPr>
                        <a:t>240,000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250,000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8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000000"/>
                          </a:solidFill>
                          <a:latin typeface="+mn-lt"/>
                          <a:cs typeface="Arial Narrow"/>
                        </a:rPr>
                        <a:t>30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000000"/>
                          </a:solidFill>
                          <a:latin typeface="+mn-lt"/>
                          <a:cs typeface="Arial Narrow"/>
                        </a:rPr>
                        <a:t>42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16-18.5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50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000000"/>
                          </a:solidFill>
                          <a:latin typeface="+mn-lt"/>
                          <a:cs typeface="Arial Narrow"/>
                        </a:rPr>
                        <a:t>8 Gbps</a:t>
                      </a:r>
                      <a:endParaRPr lang="en-US" sz="1100" dirty="0">
                        <a:solidFill>
                          <a:srgbClr val="000000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000000"/>
                          </a:solidFill>
                          <a:latin typeface="+mn-lt"/>
                          <a:cs typeface="Arial Narrow"/>
                        </a:rPr>
                        <a:t>11 Gbps</a:t>
                      </a:r>
                      <a:endParaRPr lang="en-US" sz="1100" dirty="0">
                        <a:solidFill>
                          <a:srgbClr val="000000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5-8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11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1.7 / 2.1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000000"/>
                          </a:solidFill>
                          <a:latin typeface="+mn-lt"/>
                          <a:cs typeface="Arial Narrow"/>
                        </a:rPr>
                        <a:t>3.5 / 5.5</a:t>
                      </a:r>
                      <a:r>
                        <a:rPr lang="en-US" sz="1100" baseline="0" dirty="0" smtClean="0">
                          <a:solidFill>
                            <a:srgbClr val="000000"/>
                          </a:solidFill>
                          <a:latin typeface="+mn-lt"/>
                          <a:cs typeface="Arial Narrow"/>
                        </a:rPr>
                        <a:t> </a:t>
                      </a:r>
                      <a:r>
                        <a:rPr lang="en-US" sz="1100" dirty="0" smtClean="0">
                          <a:solidFill>
                            <a:srgbClr val="000000"/>
                          </a:solidFill>
                          <a:latin typeface="+mn-lt"/>
                          <a:cs typeface="Arial Narrow"/>
                        </a:rPr>
                        <a:t>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000000"/>
                          </a:solidFill>
                          <a:latin typeface="+mn-lt"/>
                          <a:cs typeface="Arial Narrow"/>
                        </a:rPr>
                        <a:t>3.5 /</a:t>
                      </a:r>
                      <a:r>
                        <a:rPr lang="en-US" sz="1100" baseline="0" dirty="0" smtClean="0">
                          <a:solidFill>
                            <a:srgbClr val="000000"/>
                          </a:solidFill>
                          <a:latin typeface="+mn-lt"/>
                          <a:cs typeface="Arial Narrow"/>
                        </a:rPr>
                        <a:t> 13 Gbps</a:t>
                      </a:r>
                      <a:endParaRPr lang="en-US" sz="1100" dirty="0" smtClean="0">
                        <a:solidFill>
                          <a:srgbClr val="000000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1.2 / 1.6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4.3 /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 13 Gbps</a:t>
                      </a:r>
                      <a:endParaRPr lang="en-US" sz="1100" dirty="0" smtClean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Interfaces</a:t>
                      </a:r>
                    </a:p>
                    <a:p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(LAN, WAN &amp; DMZ)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 Narrow"/>
                        </a:rPr>
                        <a:t>2 x 10GE SFP+,14 x GE RJ45,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 Narrow"/>
                        </a:rPr>
                        <a:t>8 x Shared port pairs, 2 x bypass Pairs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17">
                        <a:spcBef>
                          <a:spcPts val="888"/>
                        </a:spcBef>
                        <a:buFontTx/>
                        <a:buNone/>
                      </a:pPr>
                      <a:r>
                        <a:rPr lang="en-US" sz="1100" dirty="0" smtClean="0">
                          <a:solidFill>
                            <a:srgbClr val="000000"/>
                          </a:solidFill>
                        </a:rPr>
                        <a:t>2x 10GE SPF+ </a:t>
                      </a:r>
                      <a:r>
                        <a:rPr lang="en-US" sz="1100" baseline="0" dirty="0" smtClean="0">
                          <a:solidFill>
                            <a:srgbClr val="000000"/>
                          </a:solidFill>
                        </a:rPr>
                        <a:t>, </a:t>
                      </a:r>
                      <a:r>
                        <a:rPr lang="en-US" sz="1100" dirty="0" smtClean="0">
                          <a:solidFill>
                            <a:srgbClr val="000000"/>
                          </a:solidFill>
                        </a:rPr>
                        <a:t>16x GE SFP,</a:t>
                      </a:r>
                      <a:r>
                        <a:rPr lang="en-US" sz="1100" baseline="0" dirty="0" smtClean="0">
                          <a:solidFill>
                            <a:srgbClr val="000000"/>
                          </a:solidFill>
                        </a:rPr>
                        <a:t/>
                      </a:r>
                      <a:br>
                        <a:rPr lang="en-US" sz="1100" baseline="0" dirty="0" smtClean="0">
                          <a:solidFill>
                            <a:srgbClr val="000000"/>
                          </a:solidFill>
                        </a:rPr>
                      </a:br>
                      <a:r>
                        <a:rPr lang="en-US" sz="1100" dirty="0" smtClean="0">
                          <a:solidFill>
                            <a:srgbClr val="000000"/>
                          </a:solidFill>
                        </a:rPr>
                        <a:t>18x GE RJ45,</a:t>
                      </a:r>
                      <a:r>
                        <a:rPr lang="en-US" sz="1100" baseline="0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endParaRPr lang="en-US" sz="1100" dirty="0" smtClean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17" rtl="0" eaLnBrk="1" fontAlgn="auto" latinLnBrk="0" hangingPunct="1">
                        <a:lnSpc>
                          <a:spcPct val="100000"/>
                        </a:lnSpc>
                        <a:spcBef>
                          <a:spcPts val="888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000000"/>
                          </a:solidFill>
                        </a:rPr>
                        <a:t>4x 10GE SPF/+,</a:t>
                      </a:r>
                      <a:br>
                        <a:rPr lang="en-US" sz="1100" dirty="0" smtClean="0">
                          <a:solidFill>
                            <a:srgbClr val="000000"/>
                          </a:solidFill>
                        </a:rPr>
                      </a:br>
                      <a:r>
                        <a:rPr lang="en-US" sz="1100" dirty="0" smtClean="0">
                          <a:solidFill>
                            <a:srgbClr val="000000"/>
                          </a:solidFill>
                        </a:rPr>
                        <a:t>16x GE SFP, </a:t>
                      </a:r>
                      <a:br>
                        <a:rPr lang="en-US" sz="1100" dirty="0" smtClean="0">
                          <a:solidFill>
                            <a:srgbClr val="000000"/>
                          </a:solidFill>
                        </a:rPr>
                      </a:br>
                      <a:r>
                        <a:rPr lang="en-US" sz="1100" dirty="0" smtClean="0">
                          <a:solidFill>
                            <a:srgbClr val="000000"/>
                          </a:solidFill>
                        </a:rPr>
                        <a:t>18x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16 x GE RJ45,</a:t>
                      </a:r>
                    </a:p>
                    <a:p>
                      <a:pPr algn="ctr"/>
                      <a:r>
                        <a:rPr lang="en-US" sz="1100" dirty="0" smtClean="0"/>
                        <a:t>24</a:t>
                      </a:r>
                      <a:r>
                        <a:rPr lang="en-US" sz="1100" baseline="0" dirty="0" smtClean="0"/>
                        <a:t> x GE SFP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17">
                        <a:spcBef>
                          <a:spcPts val="888"/>
                        </a:spcBef>
                        <a:buFontTx/>
                        <a:buNone/>
                      </a:pPr>
                      <a:r>
                        <a:rPr lang="en-US" sz="1100" dirty="0" smtClean="0"/>
                        <a:t>8x 10GE SPF/+,</a:t>
                      </a:r>
                      <a:br>
                        <a:rPr lang="en-US" sz="1100" dirty="0" smtClean="0"/>
                      </a:br>
                      <a:r>
                        <a:rPr lang="en-US" sz="1100" dirty="0" smtClean="0"/>
                        <a:t>16x GE SFP, </a:t>
                      </a:r>
                      <a:br>
                        <a:rPr lang="en-US" sz="1100" dirty="0" smtClean="0"/>
                      </a:br>
                      <a:r>
                        <a:rPr lang="en-US" sz="1100" dirty="0" smtClean="0"/>
                        <a:t>18x GE RJ45</a:t>
                      </a:r>
                      <a:endParaRPr lang="en-US" sz="1100" dirty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Storage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128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000000"/>
                          </a:solidFill>
                          <a:latin typeface="+mn-lt"/>
                          <a:cs typeface="Arial Narrow"/>
                        </a:rPr>
                        <a:t>120 GB</a:t>
                      </a:r>
                      <a:endParaRPr lang="en-US" sz="1100" dirty="0">
                        <a:solidFill>
                          <a:srgbClr val="000000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000000"/>
                          </a:solidFill>
                          <a:latin typeface="+mn-lt"/>
                          <a:cs typeface="Arial Narrow"/>
                        </a:rPr>
                        <a:t>120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GB,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 384 GB opt.</a:t>
                      </a:r>
                      <a:endParaRPr lang="en-US" sz="1100" dirty="0" smtClean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240 GB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Variants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000000"/>
                          </a:solidFill>
                          <a:latin typeface="+mn-lt"/>
                          <a:cs typeface="Arial Narrow"/>
                        </a:rPr>
                        <a:t>-</a:t>
                      </a:r>
                      <a:endParaRPr lang="en-US" sz="1100" dirty="0">
                        <a:solidFill>
                          <a:srgbClr val="000000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000000"/>
                          </a:solidFill>
                          <a:latin typeface="+mn-lt"/>
                          <a:cs typeface="Arial Narrow"/>
                        </a:rPr>
                        <a:t>-</a:t>
                      </a:r>
                      <a:endParaRPr lang="en-US" sz="1100" dirty="0">
                        <a:solidFill>
                          <a:srgbClr val="000000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 bwMode="auto">
          <a:xfrm>
            <a:off x="3217850" y="1280622"/>
            <a:ext cx="2831967" cy="4209777"/>
          </a:xfrm>
          <a:prstGeom prst="rect">
            <a:avLst/>
          </a:prstGeom>
          <a:noFill/>
          <a:ln w="28575" cap="flat" cmpd="sng" algn="ctr">
            <a:solidFill>
              <a:srgbClr val="9E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9209" y="1044392"/>
            <a:ext cx="394564" cy="383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858012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0" i="0" dirty="0"/>
              <a:t>FortiGate </a:t>
            </a:r>
            <a:r>
              <a:rPr lang="en-US" b="0" i="0" dirty="0" smtClean="0"/>
              <a:t>3000 Series</a:t>
            </a:r>
            <a:r>
              <a:rPr lang="en-US" b="0" i="0" dirty="0">
                <a:cs typeface="Arial Narrow"/>
              </a:rPr>
              <a:t>: Comparison</a:t>
            </a:r>
            <a:endParaRPr lang="en-US" b="0" i="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3809022"/>
              </p:ext>
            </p:extLst>
          </p:nvPr>
        </p:nvGraphicFramePr>
        <p:xfrm>
          <a:off x="252000" y="1260000"/>
          <a:ext cx="8640001" cy="4434840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1722273"/>
                <a:gridCol w="1425156"/>
                <a:gridCol w="1373143"/>
                <a:gridCol w="1373143"/>
                <a:gridCol w="1373143"/>
                <a:gridCol w="1373143"/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3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FG-3240C</a:t>
                      </a:r>
                    </a:p>
                  </a:txBody>
                  <a:tcPr anchor="ctr"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FG-3200D</a:t>
                      </a:r>
                    </a:p>
                  </a:txBody>
                  <a:tcPr anchor="ctr"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FG-3600C</a:t>
                      </a:r>
                    </a:p>
                  </a:txBody>
                  <a:tcPr anchor="ctr"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FG-3700D</a:t>
                      </a:r>
                      <a:endParaRPr lang="en-US" sz="1300" dirty="0"/>
                    </a:p>
                  </a:txBody>
                  <a:tcPr anchor="ctr"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FG-3950B</a:t>
                      </a:r>
                    </a:p>
                  </a:txBody>
                  <a:tcPr anchor="ctr">
                    <a:solidFill>
                      <a:schemeClr val="accent4">
                        <a:lumMod val="5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(1518/512/64 byte</a:t>
                      </a:r>
                      <a:r>
                        <a:rPr lang="en-US" sz="1100" b="1" baseline="0" dirty="0" smtClean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UDP)</a:t>
                      </a: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40 / 40 /40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80 / 80 /50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60</a:t>
                      </a:r>
                      <a:r>
                        <a:rPr lang="en-US" sz="1100" baseline="0" dirty="0" smtClean="0"/>
                        <a:t> / 60 /60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160 / 160 /110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20-120 / 20-120 / 20-120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10 Mil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50 Mil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28 Mil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50 Mil</a:t>
                      </a:r>
                      <a:endParaRPr lang="en-US" sz="110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Mil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35560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200,000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280,000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235,000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300,000</a:t>
                      </a:r>
                      <a:endParaRPr lang="en-US" sz="110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250,000 – 300,000*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17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50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25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 – 50.5 Gbps</a:t>
                      </a:r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14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14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23 Gbps</a:t>
                      </a:r>
                      <a:endParaRPr lang="en-US" sz="110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Gbps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2.6 / 9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5.7 / 16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5.8 / 18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7.5 / 18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/ 15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Interfaces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12 x 10GE SFP+</a:t>
                      </a:r>
                    </a:p>
                    <a:p>
                      <a:pPr algn="ctr"/>
                      <a:r>
                        <a:rPr lang="en-US" sz="1100" dirty="0" smtClean="0"/>
                        <a:t>16</a:t>
                      </a:r>
                      <a:r>
                        <a:rPr lang="en-US" sz="1100" baseline="0" dirty="0" smtClean="0"/>
                        <a:t> x GE SFP, 2 x GE RJ45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48x 10GE SFP+</a:t>
                      </a:r>
                    </a:p>
                    <a:p>
                      <a:pPr algn="ctr"/>
                      <a:r>
                        <a:rPr lang="en-US" sz="1100" baseline="0" dirty="0" smtClean="0"/>
                        <a:t>2 x GE RJ45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12 x 10GE SFP+</a:t>
                      </a:r>
                    </a:p>
                    <a:p>
                      <a:pPr algn="ctr"/>
                      <a:r>
                        <a:rPr lang="en-US" sz="1100" dirty="0" smtClean="0"/>
                        <a:t>16</a:t>
                      </a:r>
                      <a:r>
                        <a:rPr lang="en-US" sz="1100" baseline="0" dirty="0" smtClean="0"/>
                        <a:t> x GE SFP, 2 x GE RJ45</a:t>
                      </a:r>
                      <a:endParaRPr lang="en-US" sz="11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4 x 40GE QSFP+, </a:t>
                      </a:r>
                      <a:r>
                        <a:rPr lang="en-US" sz="1100" dirty="0" smtClean="0"/>
                        <a:t>20 x 10-GE SFP+</a:t>
                      </a:r>
                      <a:r>
                        <a:rPr lang="en-US" sz="1100" baseline="0" dirty="0" smtClean="0"/>
                        <a:t> /</a:t>
                      </a:r>
                      <a:r>
                        <a:rPr lang="en-US" sz="1100" dirty="0" smtClean="0"/>
                        <a:t>GE SFP Slots, </a:t>
                      </a:r>
                      <a:r>
                        <a:rPr lang="en-US" sz="1100" baseline="0" dirty="0" smtClean="0"/>
                        <a:t>8 x ultra-low latency 10 GE SFP+ slots,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  <a:p>
                      <a:pPr algn="ctr"/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2 x GE RJ45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x 10GE SFP+</a:t>
                      </a:r>
                    </a:p>
                    <a:p>
                      <a:pPr algn="ctr"/>
                      <a:r>
                        <a:rPr lang="en-US" sz="1100" baseline="0" dirty="0" smtClean="0"/>
                        <a:t>4 x GE SFP, 2 x GE RJ45 (base)</a:t>
                      </a:r>
                      <a:endParaRPr lang="en-US" sz="1100" dirty="0" smtClean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Storage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960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128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960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 GB</a:t>
                      </a:r>
                      <a:endParaRPr lang="en-US" sz="110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256 GB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Variants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DC, LENC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DC, LENC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37378" y="6144369"/>
            <a:ext cx="2514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With XH</a:t>
            </a:r>
            <a:r>
              <a:rPr lang="en-US" sz="900" i="1" dirty="0">
                <a:solidFill>
                  <a:srgbClr val="404040"/>
                </a:solidFill>
                <a:latin typeface="Helvetica 55 Roman"/>
                <a:cs typeface="Helvetica 55 Roman"/>
              </a:rPr>
              <a:t>0</a:t>
            </a:r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 module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0253579" y="3422316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7" name="Rectangle 6"/>
          <p:cNvSpPr/>
          <p:nvPr/>
        </p:nvSpPr>
        <p:spPr bwMode="auto">
          <a:xfrm>
            <a:off x="3382817" y="1280623"/>
            <a:ext cx="1408547" cy="4422832"/>
          </a:xfrm>
          <a:prstGeom prst="rect">
            <a:avLst/>
          </a:prstGeom>
          <a:noFill/>
          <a:ln w="28575" cap="flat" cmpd="sng" algn="ctr">
            <a:solidFill>
              <a:srgbClr val="9E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1482" y="1090574"/>
            <a:ext cx="394564" cy="383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232663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FG-1000D Front and Back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379" y="1411013"/>
            <a:ext cx="4779494" cy="217249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cs typeface="Arial Narrow"/>
              </a:rPr>
              <a:t>FortiGate 1000D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47585744"/>
              </p:ext>
            </p:extLst>
          </p:nvPr>
        </p:nvGraphicFramePr>
        <p:xfrm>
          <a:off x="457200" y="3886200"/>
          <a:ext cx="8305800" cy="2183667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70765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>
                    <a:solidFill>
                      <a:schemeClr val="accent4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234743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52 / 52 / 33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8 Gbps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25851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3 </a:t>
                      </a:r>
                      <a:r>
                        <a:rPr lang="el-G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3.5</a:t>
                      </a:r>
                      <a:r>
                        <a:rPr lang="en-US" sz="1000" b="0" i="0" baseline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 </a:t>
                      </a:r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/ 5.5 Gbps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11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10 / 250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05931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240,000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29138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72187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30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42306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3.6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10,000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7" name="Oval 6"/>
          <p:cNvSpPr/>
          <p:nvPr/>
        </p:nvSpPr>
        <p:spPr bwMode="auto">
          <a:xfrm>
            <a:off x="1738813" y="2263319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9" name="Oval 8"/>
          <p:cNvSpPr/>
          <p:nvPr/>
        </p:nvSpPr>
        <p:spPr bwMode="auto">
          <a:xfrm>
            <a:off x="2263446" y="1498669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0" name="Oval 9"/>
          <p:cNvSpPr/>
          <p:nvPr/>
        </p:nvSpPr>
        <p:spPr bwMode="auto">
          <a:xfrm>
            <a:off x="2979029" y="2308678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1" name="Oval 10"/>
          <p:cNvSpPr/>
          <p:nvPr/>
        </p:nvSpPr>
        <p:spPr bwMode="auto">
          <a:xfrm>
            <a:off x="3611746" y="1957133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12" name="Picture 11" descr="dark_FortiASICS_CP8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0" y="3440769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FortiASICS_NP6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7653" y="3048000"/>
            <a:ext cx="672954" cy="347449"/>
          </a:xfrm>
          <a:prstGeom prst="rect">
            <a:avLst/>
          </a:prstGeom>
        </p:spPr>
      </p:pic>
      <p:pic>
        <p:nvPicPr>
          <p:cNvPr id="14" name="Picture 53" descr="dark_DualPowerSupply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01000" y="3071090"/>
            <a:ext cx="569912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dark_2URackMount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4469" y="3071090"/>
            <a:ext cx="569690" cy="312735"/>
          </a:xfrm>
          <a:prstGeom prst="rect">
            <a:avLst/>
          </a:prstGeom>
          <a:effectLst/>
        </p:spPr>
      </p:pic>
      <p:sp>
        <p:nvSpPr>
          <p:cNvPr id="17" name="Rectangle 47"/>
          <p:cNvSpPr>
            <a:spLocks noChangeArrowheads="1"/>
          </p:cNvSpPr>
          <p:nvPr/>
        </p:nvSpPr>
        <p:spPr bwMode="auto">
          <a:xfrm>
            <a:off x="5867400" y="1175574"/>
            <a:ext cx="2971800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888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Management Ports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ts val="888"/>
              </a:spcBef>
              <a:buFontTx/>
              <a:buChar char="•"/>
            </a:pPr>
            <a:r>
              <a:rPr lang="en-US" sz="1200" dirty="0" smtClean="0"/>
              <a:t>16x GE SFP Slots</a:t>
            </a:r>
          </a:p>
          <a:p>
            <a:pPr marL="343047" indent="-343047" defTabSz="914417">
              <a:spcBef>
                <a:spcPts val="888"/>
              </a:spcBef>
              <a:buFontTx/>
              <a:buChar char="•"/>
            </a:pPr>
            <a:r>
              <a:rPr lang="en-US" sz="1200" dirty="0" smtClean="0"/>
              <a:t>16x GE RJ45 Ports</a:t>
            </a:r>
          </a:p>
          <a:p>
            <a:pPr marL="343047" indent="-343047" defTabSz="914417">
              <a:spcBef>
                <a:spcPts val="888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10GE SPF+ Slots</a:t>
            </a:r>
            <a:endParaRPr lang="en-US" sz="1200" dirty="0"/>
          </a:p>
        </p:txBody>
      </p:sp>
      <p:sp>
        <p:nvSpPr>
          <p:cNvPr id="18" name="Oval 17"/>
          <p:cNvSpPr/>
          <p:nvPr/>
        </p:nvSpPr>
        <p:spPr bwMode="auto">
          <a:xfrm>
            <a:off x="5886262" y="1787235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86262" y="2071669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5886262" y="2373745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5886262" y="2644319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cxnSp>
        <p:nvCxnSpPr>
          <p:cNvPr id="4" name="Straight Connector 3"/>
          <p:cNvCxnSpPr/>
          <p:nvPr/>
        </p:nvCxnSpPr>
        <p:spPr bwMode="auto">
          <a:xfrm flipV="1">
            <a:off x="2358488" y="1825776"/>
            <a:ext cx="1840462" cy="1512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3" name="Straight Connector 22"/>
          <p:cNvCxnSpPr/>
          <p:nvPr/>
        </p:nvCxnSpPr>
        <p:spPr bwMode="auto">
          <a:xfrm flipV="1">
            <a:off x="3077697" y="2261431"/>
            <a:ext cx="1827180" cy="648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4" name="Straight Connector 23"/>
          <p:cNvCxnSpPr/>
          <p:nvPr/>
        </p:nvCxnSpPr>
        <p:spPr bwMode="auto">
          <a:xfrm flipV="1">
            <a:off x="2364967" y="1717132"/>
            <a:ext cx="0" cy="239753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rgbClr val="9E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6" name="Straight Connector 25"/>
          <p:cNvCxnSpPr/>
          <p:nvPr/>
        </p:nvCxnSpPr>
        <p:spPr bwMode="auto">
          <a:xfrm flipV="1">
            <a:off x="4189043" y="1820808"/>
            <a:ext cx="3104" cy="165362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rgbClr val="9E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0" name="Straight Connector 29"/>
          <p:cNvCxnSpPr/>
          <p:nvPr/>
        </p:nvCxnSpPr>
        <p:spPr bwMode="auto">
          <a:xfrm flipV="1">
            <a:off x="3081071" y="2083364"/>
            <a:ext cx="0" cy="239753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rgbClr val="9E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1" name="Straight Connector 30"/>
          <p:cNvCxnSpPr/>
          <p:nvPr/>
        </p:nvCxnSpPr>
        <p:spPr bwMode="auto">
          <a:xfrm flipH="1" flipV="1">
            <a:off x="4895550" y="2091730"/>
            <a:ext cx="3119" cy="174125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rgbClr val="9E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37" name="Picture 36" descr="dark_Storage_120gb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1419" y="3072517"/>
            <a:ext cx="566379" cy="311418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67520" y="188496"/>
            <a:ext cx="5334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785863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FG-1200D-Front &amp; Back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522" y="1411389"/>
            <a:ext cx="4837967" cy="21848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cs typeface="Arial Narrow"/>
              </a:rPr>
              <a:t>FortiGate 1200D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22883350"/>
              </p:ext>
            </p:extLst>
          </p:nvPr>
        </p:nvGraphicFramePr>
        <p:xfrm>
          <a:off x="457200" y="3886200"/>
          <a:ext cx="8305800" cy="2183667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70765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>
                    <a:solidFill>
                      <a:schemeClr val="accent4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234743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72 / 72 / 55 Gbps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11 Gbps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25851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3 </a:t>
                      </a:r>
                      <a:r>
                        <a:rPr lang="el-G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>
                          <a:solidFill>
                            <a:srgbClr val="000000"/>
                          </a:solidFill>
                          <a:latin typeface="+mn-lt"/>
                          <a:cs typeface="Arial Narrow"/>
                        </a:rPr>
                        <a:t>4.3 /</a:t>
                      </a:r>
                      <a:r>
                        <a:rPr lang="en-US" sz="1000" baseline="0" dirty="0" smtClean="0">
                          <a:solidFill>
                            <a:srgbClr val="000000"/>
                          </a:solidFill>
                          <a:latin typeface="+mn-lt"/>
                          <a:cs typeface="Arial Narrow"/>
                        </a:rPr>
                        <a:t> 13 Gbps</a:t>
                      </a:r>
                      <a:endParaRPr lang="en-US" sz="1000" dirty="0" smtClean="0">
                        <a:solidFill>
                          <a:srgbClr val="000000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11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10 / 250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05931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250,000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29138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72187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50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42306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4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10,000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7" name="Oval 6"/>
          <p:cNvSpPr/>
          <p:nvPr/>
        </p:nvSpPr>
        <p:spPr bwMode="auto">
          <a:xfrm>
            <a:off x="1679465" y="2273423"/>
            <a:ext cx="209738" cy="209716"/>
          </a:xfrm>
          <a:prstGeom prst="ellipse">
            <a:avLst/>
          </a:prstGeom>
          <a:solidFill>
            <a:schemeClr val="accent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9" name="Oval 8"/>
          <p:cNvSpPr/>
          <p:nvPr/>
        </p:nvSpPr>
        <p:spPr bwMode="auto">
          <a:xfrm>
            <a:off x="2518641" y="2273423"/>
            <a:ext cx="209738" cy="209716"/>
          </a:xfrm>
          <a:prstGeom prst="ellipse">
            <a:avLst/>
          </a:prstGeom>
          <a:solidFill>
            <a:schemeClr val="accent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0" name="Oval 9"/>
          <p:cNvSpPr/>
          <p:nvPr/>
        </p:nvSpPr>
        <p:spPr bwMode="auto">
          <a:xfrm>
            <a:off x="3940462" y="2273423"/>
            <a:ext cx="209738" cy="209716"/>
          </a:xfrm>
          <a:prstGeom prst="ellipse">
            <a:avLst/>
          </a:prstGeom>
          <a:solidFill>
            <a:schemeClr val="accent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1" name="Oval 10"/>
          <p:cNvSpPr/>
          <p:nvPr/>
        </p:nvSpPr>
        <p:spPr bwMode="auto">
          <a:xfrm>
            <a:off x="4863983" y="2273423"/>
            <a:ext cx="209738" cy="209716"/>
          </a:xfrm>
          <a:prstGeom prst="ellipse">
            <a:avLst/>
          </a:prstGeom>
          <a:solidFill>
            <a:schemeClr val="accent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12" name="Picture 11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0" y="3440769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FortiASICS_NP6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7653" y="3048000"/>
            <a:ext cx="672954" cy="347449"/>
          </a:xfrm>
          <a:prstGeom prst="rect">
            <a:avLst/>
          </a:prstGeom>
        </p:spPr>
      </p:pic>
      <p:pic>
        <p:nvPicPr>
          <p:cNvPr id="14" name="Picture 53" descr="dark_DualPowerSupply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01000" y="3071090"/>
            <a:ext cx="569912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dark_2URackMount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4469" y="3071090"/>
            <a:ext cx="569690" cy="312735"/>
          </a:xfrm>
          <a:prstGeom prst="rect">
            <a:avLst/>
          </a:prstGeom>
          <a:effectLst/>
        </p:spPr>
      </p:pic>
      <p:sp>
        <p:nvSpPr>
          <p:cNvPr id="17" name="Rectangle 47"/>
          <p:cNvSpPr>
            <a:spLocks noChangeArrowheads="1"/>
          </p:cNvSpPr>
          <p:nvPr/>
        </p:nvSpPr>
        <p:spPr bwMode="auto">
          <a:xfrm>
            <a:off x="5867400" y="1175574"/>
            <a:ext cx="2971800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888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Management Ports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ts val="888"/>
              </a:spcBef>
              <a:buFontTx/>
              <a:buChar char="•"/>
            </a:pPr>
            <a:r>
              <a:rPr lang="en-US" sz="1200" dirty="0" smtClean="0"/>
              <a:t>16x GE SFP Slots</a:t>
            </a:r>
          </a:p>
          <a:p>
            <a:pPr marL="343047" indent="-343047" defTabSz="914417">
              <a:spcBef>
                <a:spcPts val="888"/>
              </a:spcBef>
              <a:buFontTx/>
              <a:buChar char="•"/>
            </a:pPr>
            <a:r>
              <a:rPr lang="en-US" sz="1200" dirty="0" smtClean="0"/>
              <a:t>16x GE RJ45 Ports</a:t>
            </a:r>
          </a:p>
          <a:p>
            <a:pPr marL="343047" indent="-343047" defTabSz="914417">
              <a:spcBef>
                <a:spcPts val="888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10GE SPF/+ Slots</a:t>
            </a:r>
            <a:endParaRPr lang="en-US" sz="1200" dirty="0"/>
          </a:p>
        </p:txBody>
      </p:sp>
      <p:sp>
        <p:nvSpPr>
          <p:cNvPr id="18" name="Oval 17"/>
          <p:cNvSpPr/>
          <p:nvPr/>
        </p:nvSpPr>
        <p:spPr bwMode="auto">
          <a:xfrm>
            <a:off x="5886262" y="1787235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86262" y="2071669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5886262" y="2373745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5886262" y="2644319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37" name="Picture 36" descr="dark_Storage_120gb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1419" y="3072517"/>
            <a:ext cx="566379" cy="311418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74810" y="228600"/>
            <a:ext cx="5334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815153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G-1500D-D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1447800"/>
            <a:ext cx="4876800" cy="215140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cs typeface="Arial Narrow"/>
              </a:rPr>
              <a:t>FortiGate 1500D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80358040"/>
              </p:ext>
            </p:extLst>
          </p:nvPr>
        </p:nvGraphicFramePr>
        <p:xfrm>
          <a:off x="457200" y="3886200"/>
          <a:ext cx="8305800" cy="2183667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70765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234743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80 / 80 / 55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1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11 Gbps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25851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1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3 </a:t>
                      </a:r>
                      <a:r>
                        <a:rPr lang="el-G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1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4.3</a:t>
                      </a:r>
                      <a:r>
                        <a:rPr lang="en-US" sz="1000" b="0" i="0" baseline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 </a:t>
                      </a:r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/ 13 Gbps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12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1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10/250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05931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250,000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29138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1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72187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1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50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1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42306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b="1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4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1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10,000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7" name="Oval 6"/>
          <p:cNvSpPr/>
          <p:nvPr/>
        </p:nvSpPr>
        <p:spPr bwMode="auto">
          <a:xfrm>
            <a:off x="1466662" y="2286000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9" name="Oval 8"/>
          <p:cNvSpPr/>
          <p:nvPr/>
        </p:nvSpPr>
        <p:spPr bwMode="auto">
          <a:xfrm>
            <a:off x="2438400" y="2286000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0" name="Oval 9"/>
          <p:cNvSpPr/>
          <p:nvPr/>
        </p:nvSpPr>
        <p:spPr bwMode="auto">
          <a:xfrm>
            <a:off x="3886200" y="2286000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1" name="Oval 10"/>
          <p:cNvSpPr/>
          <p:nvPr/>
        </p:nvSpPr>
        <p:spPr bwMode="auto">
          <a:xfrm>
            <a:off x="5029200" y="2286000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12" name="Picture 11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0" y="3440769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FortiASICS_NP6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7653" y="3048000"/>
            <a:ext cx="672954" cy="347449"/>
          </a:xfrm>
          <a:prstGeom prst="rect">
            <a:avLst/>
          </a:prstGeom>
        </p:spPr>
      </p:pic>
      <p:pic>
        <p:nvPicPr>
          <p:cNvPr id="14" name="Picture 53" descr="dark_DualPowerSupply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01000" y="3071090"/>
            <a:ext cx="569912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dark_2URackMount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4469" y="3071090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2" descr="dark_Storage_240gb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45220" y="3071090"/>
            <a:ext cx="568325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47"/>
          <p:cNvSpPr>
            <a:spLocks noChangeArrowheads="1"/>
          </p:cNvSpPr>
          <p:nvPr/>
        </p:nvSpPr>
        <p:spPr bwMode="auto">
          <a:xfrm>
            <a:off x="5867400" y="1175574"/>
            <a:ext cx="2971800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888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Management Ports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ts val="888"/>
              </a:spcBef>
              <a:buFontTx/>
              <a:buChar char="•"/>
            </a:pPr>
            <a:r>
              <a:rPr lang="en-US" sz="1200" dirty="0" smtClean="0"/>
              <a:t>16x GE SFP Slots</a:t>
            </a:r>
          </a:p>
          <a:p>
            <a:pPr marL="343047" indent="-343047" defTabSz="914417">
              <a:spcBef>
                <a:spcPts val="888"/>
              </a:spcBef>
              <a:buFontTx/>
              <a:buChar char="•"/>
            </a:pPr>
            <a:r>
              <a:rPr lang="en-US" sz="1200" dirty="0" smtClean="0"/>
              <a:t>16x GE RJ45 Ports</a:t>
            </a:r>
          </a:p>
          <a:p>
            <a:pPr marL="343047" indent="-343047" defTabSz="914417">
              <a:spcBef>
                <a:spcPts val="888"/>
              </a:spcBef>
              <a:buFontTx/>
              <a:buChar char="•"/>
            </a:pPr>
            <a:r>
              <a:rPr lang="en-US" sz="1200" dirty="0" smtClean="0"/>
              <a:t>8x 10GE SPF/+ Slots</a:t>
            </a:r>
            <a:endParaRPr lang="en-US" sz="1200" dirty="0"/>
          </a:p>
        </p:txBody>
      </p:sp>
      <p:sp>
        <p:nvSpPr>
          <p:cNvPr id="18" name="Oval 17"/>
          <p:cNvSpPr/>
          <p:nvPr/>
        </p:nvSpPr>
        <p:spPr bwMode="auto">
          <a:xfrm>
            <a:off x="5886262" y="1787235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86262" y="2071669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5886262" y="2373745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5886262" y="2644319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150346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</a:t>
            </a:r>
            <a:r>
              <a:rPr lang="en-US" b="0" i="0" dirty="0"/>
              <a:t> </a:t>
            </a:r>
            <a:r>
              <a:rPr lang="en-US" b="0" i="0" dirty="0" smtClean="0"/>
              <a:t>3240C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Gigabit </a:t>
            </a:r>
            <a:r>
              <a:rPr lang="en-US" sz="1200" dirty="0"/>
              <a:t>Accelerated SFP </a:t>
            </a:r>
            <a:r>
              <a:rPr lang="en-US" sz="1200" dirty="0" smtClean="0"/>
              <a:t>Slots 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</a:t>
            </a:r>
            <a:r>
              <a:rPr lang="en-US" sz="1200" dirty="0"/>
              <a:t>10G </a:t>
            </a:r>
            <a:r>
              <a:rPr lang="en-US" sz="1200" dirty="0" smtClean="0"/>
              <a:t>accelerated SFP+ </a:t>
            </a:r>
            <a:r>
              <a:rPr lang="en-US" sz="1200" dirty="0"/>
              <a:t>Slots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0305456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40/40/40Gbps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2.6/9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IPSec VPN Throughput </a:t>
                      </a:r>
                      <a:endParaRPr lang="en-US" sz="1000" b="1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SSL-VPN Throughput </a:t>
                      </a:r>
                      <a:endParaRPr lang="en-US" sz="1000" b="1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842652" y="1245522"/>
            <a:ext cx="4213262" cy="2348648"/>
            <a:chOff x="830440" y="1330999"/>
            <a:chExt cx="4213262" cy="234864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0440" y="1401522"/>
              <a:ext cx="4213262" cy="2278125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 bwMode="auto">
            <a:xfrm>
              <a:off x="2637868" y="1330999"/>
              <a:ext cx="525131" cy="21979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5918200" y="3063875"/>
            <a:ext cx="2683686" cy="753932"/>
            <a:chOff x="5918200" y="3063875"/>
            <a:chExt cx="2683686" cy="753932"/>
          </a:xfrm>
        </p:grpSpPr>
        <p:pic>
          <p:nvPicPr>
            <p:cNvPr id="16" name="Picture 15" descr="dark_FortiASICS_CP8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9929" y="34712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2" name="Picture 11" descr="dark_2URackMount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Storage_64gb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2244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DualDCSupplyOption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</p:grpSp>
      <p:pic>
        <p:nvPicPr>
          <p:cNvPr id="17" name="Picture 16" descr="dark_forticarrier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0472" y="349365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023859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</a:t>
            </a:r>
            <a:r>
              <a:rPr lang="en-US" b="0" i="0" dirty="0"/>
              <a:t> </a:t>
            </a:r>
            <a:r>
              <a:rPr lang="en-US" b="0" i="0" dirty="0" smtClean="0"/>
              <a:t>3200D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48x 10G SFP+ </a:t>
            </a:r>
            <a:r>
              <a:rPr lang="en-US" sz="1200" dirty="0"/>
              <a:t>Slots </a:t>
            </a:r>
            <a:endParaRPr lang="en-US" sz="1200" dirty="0" smtClean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RJ45 Management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6973670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80/80/50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3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5.7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/ 16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280,000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IPSec VPN Throughput </a:t>
                      </a:r>
                      <a:endParaRPr lang="en-US" sz="1000" b="1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SSL-VPN Throughput </a:t>
                      </a:r>
                      <a:endParaRPr lang="en-US" sz="1000" b="1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FG-3200D-Fron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812" y="1509428"/>
            <a:ext cx="4508092" cy="835963"/>
          </a:xfrm>
          <a:prstGeom prst="rect">
            <a:avLst/>
          </a:prstGeom>
        </p:spPr>
      </p:pic>
      <p:pic>
        <p:nvPicPr>
          <p:cNvPr id="18" name="Picture 17" descr="FG-3200D-Back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813" y="2488915"/>
            <a:ext cx="4509636" cy="924075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4882" y="188495"/>
            <a:ext cx="533400" cy="533400"/>
          </a:xfrm>
          <a:prstGeom prst="rect">
            <a:avLst/>
          </a:prstGeom>
        </p:spPr>
      </p:pic>
      <p:sp>
        <p:nvSpPr>
          <p:cNvPr id="30" name="Oval 29"/>
          <p:cNvSpPr/>
          <p:nvPr/>
        </p:nvSpPr>
        <p:spPr bwMode="auto">
          <a:xfrm>
            <a:off x="1244182" y="2223214"/>
            <a:ext cx="209738" cy="209716"/>
          </a:xfrm>
          <a:prstGeom prst="ellipse">
            <a:avLst/>
          </a:prstGeom>
          <a:solidFill>
            <a:schemeClr val="accent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1" name="Oval 30"/>
          <p:cNvSpPr/>
          <p:nvPr/>
        </p:nvSpPr>
        <p:spPr bwMode="auto">
          <a:xfrm>
            <a:off x="3185867" y="2220564"/>
            <a:ext cx="209738" cy="209716"/>
          </a:xfrm>
          <a:prstGeom prst="ellipse">
            <a:avLst/>
          </a:prstGeom>
          <a:solidFill>
            <a:schemeClr val="accent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2" name="Oval 31"/>
          <p:cNvSpPr/>
          <p:nvPr/>
        </p:nvSpPr>
        <p:spPr bwMode="auto">
          <a:xfrm>
            <a:off x="5832788" y="2094708"/>
            <a:ext cx="209738" cy="209716"/>
          </a:xfrm>
          <a:prstGeom prst="ellipse">
            <a:avLst/>
          </a:prstGeom>
          <a:solidFill>
            <a:schemeClr val="accent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3" name="Oval 32"/>
          <p:cNvSpPr/>
          <p:nvPr/>
        </p:nvSpPr>
        <p:spPr bwMode="auto">
          <a:xfrm>
            <a:off x="5832788" y="2325670"/>
            <a:ext cx="209738" cy="209716"/>
          </a:xfrm>
          <a:prstGeom prst="ellipse">
            <a:avLst/>
          </a:prstGeom>
          <a:solidFill>
            <a:schemeClr val="accent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19" name="Picture 18" descr="dark_FortiASICS_CP8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3405" y="3445468"/>
            <a:ext cx="673935" cy="346569"/>
          </a:xfrm>
          <a:prstGeom prst="rect">
            <a:avLst/>
          </a:prstGeom>
          <a:effectLst/>
        </p:spPr>
      </p:pic>
      <p:pic>
        <p:nvPicPr>
          <p:cNvPr id="23" name="Picture 22" descr="dark_FortiASICS_NP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7458" y="3052699"/>
            <a:ext cx="672954" cy="347449"/>
          </a:xfrm>
          <a:prstGeom prst="rect">
            <a:avLst/>
          </a:prstGeom>
        </p:spPr>
      </p:pic>
      <p:pic>
        <p:nvPicPr>
          <p:cNvPr id="27" name="Picture 53" descr="dark_DualPowerSupply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7881" y="3078018"/>
            <a:ext cx="569912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33" descr="dark_forticarrier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3798" y="3475882"/>
            <a:ext cx="568348" cy="316345"/>
          </a:xfrm>
          <a:prstGeom prst="rect">
            <a:avLst/>
          </a:prstGeom>
        </p:spPr>
      </p:pic>
      <p:pic>
        <p:nvPicPr>
          <p:cNvPr id="35" name="Picture 1" descr="dark_Storage_960gb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0877" y="3077486"/>
            <a:ext cx="569913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35" descr="dark_2URackMount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4274" y="3074666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804383182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</a:t>
            </a:r>
            <a:r>
              <a:rPr lang="en-US" b="0" i="0" dirty="0"/>
              <a:t> </a:t>
            </a:r>
            <a:r>
              <a:rPr lang="en-US" b="0" i="0" dirty="0" smtClean="0"/>
              <a:t>3600C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971800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Management &amp; HA port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10G SFP+ Slots (</a:t>
            </a:r>
            <a:r>
              <a:rPr lang="en-US" sz="1200" dirty="0"/>
              <a:t>2x </a:t>
            </a:r>
            <a:r>
              <a:rPr lang="en-US" sz="1200" dirty="0" smtClean="0"/>
              <a:t>transceivers </a:t>
            </a:r>
            <a:r>
              <a:rPr lang="en-US" sz="1200" dirty="0"/>
              <a:t>default</a:t>
            </a:r>
            <a:r>
              <a:rPr lang="en-US" sz="1200" dirty="0" smtClean="0"/>
              <a:t>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GE SFP Slots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43323164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60/60/60Gbps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5.8/18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28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235,000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IPSec VPN Throughput </a:t>
                      </a:r>
                      <a:endParaRPr lang="en-US" sz="1000" b="1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SSL-VPN Throughput </a:t>
                      </a:r>
                      <a:endParaRPr lang="en-US" sz="1000" b="1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24000"/>
            <a:ext cx="4724400" cy="1777576"/>
          </a:xfrm>
          <a:prstGeom prst="rect">
            <a:avLst/>
          </a:prstGeom>
        </p:spPr>
      </p:pic>
      <p:sp>
        <p:nvSpPr>
          <p:cNvPr id="17" name="Oval 16"/>
          <p:cNvSpPr/>
          <p:nvPr/>
        </p:nvSpPr>
        <p:spPr bwMode="auto">
          <a:xfrm>
            <a:off x="5867400" y="1828800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5867400" y="2286000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67400" y="2590800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5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918200" y="3048000"/>
            <a:ext cx="2652490" cy="753932"/>
            <a:chOff x="5918200" y="3063875"/>
            <a:chExt cx="2652490" cy="753932"/>
          </a:xfrm>
        </p:grpSpPr>
        <p:pic>
          <p:nvPicPr>
            <p:cNvPr id="16" name="Picture 15" descr="dark_FortiASICS_CP8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9929" y="34712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0" name="Picture 19" descr="dark_3URackMount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0824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1" name="Picture 20" descr="dark_Storage_128gb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01000" y="3087683"/>
              <a:ext cx="569690" cy="312736"/>
            </a:xfrm>
            <a:prstGeom prst="rect">
              <a:avLst/>
            </a:prstGeom>
            <a:effectLst/>
          </p:spPr>
        </p:pic>
      </p:grpSp>
      <p:pic>
        <p:nvPicPr>
          <p:cNvPr id="22" name="Picture 21" descr="dark_forticarrier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6452" y="3475513"/>
            <a:ext cx="568348" cy="316345"/>
          </a:xfrm>
          <a:prstGeom prst="rect">
            <a:avLst/>
          </a:prstGeom>
        </p:spPr>
      </p:pic>
      <p:pic>
        <p:nvPicPr>
          <p:cNvPr id="3" name="Picture 2" descr="dark_DB9_console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1497" y="3479154"/>
            <a:ext cx="568719" cy="312704"/>
          </a:xfrm>
          <a:prstGeom prst="rect">
            <a:avLst/>
          </a:prstGeom>
        </p:spPr>
      </p:pic>
      <p:pic>
        <p:nvPicPr>
          <p:cNvPr id="23" name="Picture 22" descr="dark_DualDCSupplyOption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9677" y="3462287"/>
            <a:ext cx="580664" cy="32462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41889304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37" name="Rectangle 36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chemeClr val="tx1">
              <a:lumMod val="5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457200" y="2526892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457200" y="2090308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457200" y="164101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457200" y="3122234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4" name="Text Placeholder 29"/>
          <p:cNvSpPr txBox="1">
            <a:spLocks/>
          </p:cNvSpPr>
          <p:nvPr/>
        </p:nvSpPr>
        <p:spPr>
          <a:xfrm>
            <a:off x="4656329" y="3122234"/>
            <a:ext cx="4030471" cy="246074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cs typeface="HelveticaNeue Condensed"/>
              </a:rPr>
              <a:t>Fortinet Premium Services</a:t>
            </a: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Enhanced </a:t>
            </a:r>
            <a:r>
              <a:rPr kumimoji="0" lang="en-US" sz="15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SLAs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 and TAM</a:t>
            </a: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+mn-lt"/>
              <a:cs typeface="HelveticaNeue Condensed"/>
            </a:endParaRP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cs typeface="HelveticaNeue Condensed"/>
              </a:rPr>
              <a:t>Fortinet Prof. and Consultation Services</a:t>
            </a: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Design and Implementation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None/>
              <a:tabLst/>
              <a:defRPr/>
            </a:pPr>
            <a:endParaRPr kumimoji="0" lang="en-US" sz="1600" b="1" i="0" u="none" strike="noStrike" kern="0" cap="none" spc="0" normalizeH="0" baseline="0" noProof="0" dirty="0" smtClean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+mn-lt"/>
              <a:ea typeface="+mn-ea"/>
              <a:cs typeface="HelveticaNeue Condensed"/>
            </a:endParaRP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Certification &amp; Customized Courses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In-depth 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T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raining Sessions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HelveticaNeue Condensed"/>
              <a:ea typeface="+mn-ea"/>
              <a:cs typeface="HelveticaNeue Condensed"/>
            </a:endParaRPr>
          </a:p>
        </p:txBody>
      </p:sp>
      <p:sp>
        <p:nvSpPr>
          <p:cNvPr id="45" name="Rounded Rectangle 44"/>
          <p:cNvSpPr/>
          <p:nvPr/>
        </p:nvSpPr>
        <p:spPr bwMode="auto">
          <a:xfrm>
            <a:off x="1056567" y="4190961"/>
            <a:ext cx="3295515" cy="505619"/>
          </a:xfrm>
          <a:prstGeom prst="roundRect">
            <a:avLst/>
          </a:prstGeom>
          <a:solidFill>
            <a:schemeClr val="tx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8x5 Enhanced: </a:t>
            </a: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8x5 Support, Return and Replace, Firmware Upgrades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6" name="Rounded Rectangle 45"/>
          <p:cNvSpPr/>
          <p:nvPr/>
        </p:nvSpPr>
        <p:spPr bwMode="auto">
          <a:xfrm>
            <a:off x="1056567" y="4809688"/>
            <a:ext cx="3295515" cy="505619"/>
          </a:xfrm>
          <a:prstGeom prst="roundRect">
            <a:avLst/>
          </a:prstGeom>
          <a:solidFill>
            <a:schemeClr val="tx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24x7 Comprehensive:</a:t>
            </a: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24x7 Support, Advanced </a:t>
            </a: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Hardware  Replacement (NBD), Firmware Upgrades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47" name="Picture 46" descr="FortiCare-Male_Lt-s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130" y="4190961"/>
            <a:ext cx="792956" cy="871537"/>
          </a:xfrm>
          <a:prstGeom prst="rect">
            <a:avLst/>
          </a:prstGeom>
        </p:spPr>
      </p:pic>
      <p:sp>
        <p:nvSpPr>
          <p:cNvPr id="43" name="Text Placeholder 29"/>
          <p:cNvSpPr>
            <a:spLocks noGrp="1"/>
          </p:cNvSpPr>
          <p:nvPr>
            <p:ph type="body" sz="quarter" idx="4294967295"/>
          </p:nvPr>
        </p:nvSpPr>
        <p:spPr bwMode="auto">
          <a:xfrm>
            <a:off x="802105" y="3122613"/>
            <a:ext cx="3729790" cy="246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FortiCare</a:t>
            </a:r>
            <a:endParaRPr kumimoji="0" lang="en-US" sz="1600" b="1" i="0" u="none" strike="noStrike" kern="0" cap="none" spc="0" normalizeH="0" baseline="0" noProof="0" dirty="0" smtClean="0">
              <a:ln>
                <a:noFill/>
              </a:ln>
              <a:solidFill>
                <a:srgbClr val="2B2B2B"/>
              </a:solidFill>
              <a:effectLst/>
              <a:uLnTx/>
              <a:uFillTx/>
              <a:latin typeface="+mn-lt"/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Tx/>
              <a:buFont typeface="Arial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</a:rPr>
              <a:t>Standard and extended hardware, software and support packages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644191416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</a:t>
            </a:r>
            <a:r>
              <a:rPr lang="en-US" b="0" i="0" dirty="0"/>
              <a:t> </a:t>
            </a:r>
            <a:r>
              <a:rPr lang="en-US" b="0" i="0" dirty="0" smtClean="0"/>
              <a:t>3700D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066800"/>
            <a:ext cx="2971800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 x </a:t>
            </a:r>
            <a:r>
              <a:rPr lang="en-US" sz="1200" dirty="0" smtClean="0"/>
              <a:t>GE </a:t>
            </a:r>
            <a:r>
              <a:rPr lang="en-US" sz="1200" dirty="0"/>
              <a:t>RJ45 Management Ports</a:t>
            </a:r>
            <a:br>
              <a:rPr lang="en-US" sz="1200" dirty="0"/>
            </a:b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 x </a:t>
            </a:r>
            <a:r>
              <a:rPr lang="en-US" sz="1200" dirty="0" smtClean="0"/>
              <a:t>40GE </a:t>
            </a:r>
            <a:r>
              <a:rPr lang="en-US" sz="1200" dirty="0"/>
              <a:t>QSFP Slots</a:t>
            </a:r>
            <a:br>
              <a:rPr lang="en-US" sz="1200" dirty="0"/>
            </a:b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20 </a:t>
            </a:r>
            <a:r>
              <a:rPr lang="en-US" sz="1200" dirty="0"/>
              <a:t>x </a:t>
            </a:r>
            <a:r>
              <a:rPr lang="en-US" sz="1200" dirty="0" smtClean="0"/>
              <a:t>10GE SFP/+ 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8 ultra-low latency 10GE SFP+ Slots 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14945499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160/160/110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23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7.5/18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300,000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IPSec VPN Throughput </a:t>
                      </a:r>
                      <a:endParaRPr lang="en-US" sz="1000" b="1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SSL-VPN Throughput </a:t>
                      </a:r>
                      <a:endParaRPr lang="en-US" sz="1000" b="1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7" name="Oval 16"/>
          <p:cNvSpPr/>
          <p:nvPr/>
        </p:nvSpPr>
        <p:spPr bwMode="auto">
          <a:xfrm>
            <a:off x="5867400" y="1447800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5867400" y="1877704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67400" y="2286000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23" name="Picture 22" descr="dark_FortiASICS_CP8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0" y="3440769"/>
            <a:ext cx="673935" cy="346569"/>
          </a:xfrm>
          <a:prstGeom prst="rect">
            <a:avLst/>
          </a:prstGeom>
          <a:effectLst/>
        </p:spPr>
      </p:pic>
      <p:pic>
        <p:nvPicPr>
          <p:cNvPr id="24" name="Picture 23" descr="dark_FortiASICS_NP6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7653" y="3048000"/>
            <a:ext cx="672954" cy="347449"/>
          </a:xfrm>
          <a:prstGeom prst="rect">
            <a:avLst/>
          </a:prstGeom>
        </p:spPr>
      </p:pic>
      <p:pic>
        <p:nvPicPr>
          <p:cNvPr id="25" name="Picture 53" descr="dark_DualPowerSupply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85169" y="3468923"/>
            <a:ext cx="569912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 descr="dark_3URackMoun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4606" y="3073751"/>
            <a:ext cx="569690" cy="312735"/>
          </a:xfrm>
          <a:prstGeom prst="rect">
            <a:avLst/>
          </a:prstGeom>
          <a:effectLst/>
        </p:spPr>
      </p:pic>
      <p:pic>
        <p:nvPicPr>
          <p:cNvPr id="27" name="Picture 26" descr="dark_forticarrier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1472" y="3471183"/>
            <a:ext cx="568348" cy="316345"/>
          </a:xfrm>
          <a:prstGeom prst="rect">
            <a:avLst/>
          </a:prstGeom>
        </p:spPr>
      </p:pic>
      <p:pic>
        <p:nvPicPr>
          <p:cNvPr id="28" name="Picture 1" descr="dark_Storage_960gb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61072" y="3072787"/>
            <a:ext cx="569913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3" descr="dark_port_40G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20360" y="3079412"/>
            <a:ext cx="569913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5800" y="1828800"/>
            <a:ext cx="4707990" cy="1447800"/>
          </a:xfrm>
          <a:prstGeom prst="rect">
            <a:avLst/>
          </a:prstGeom>
          <a:effectLst/>
        </p:spPr>
      </p:pic>
      <p:sp>
        <p:nvSpPr>
          <p:cNvPr id="31" name="Oval 30"/>
          <p:cNvSpPr/>
          <p:nvPr/>
        </p:nvSpPr>
        <p:spPr bwMode="auto">
          <a:xfrm>
            <a:off x="1371600" y="3276600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2" name="Oval 31"/>
          <p:cNvSpPr/>
          <p:nvPr/>
        </p:nvSpPr>
        <p:spPr bwMode="auto">
          <a:xfrm>
            <a:off x="2057400" y="3276600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3" name="Oval 32"/>
          <p:cNvSpPr/>
          <p:nvPr/>
        </p:nvSpPr>
        <p:spPr bwMode="auto">
          <a:xfrm>
            <a:off x="3733800" y="3276600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5867400" y="2743200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4819462" y="3276600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22" name="Picture 21" descr="dark_DualDCSupplyOption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222" y="3461466"/>
            <a:ext cx="580664" cy="32462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632365485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FortiGate 3950B</a:t>
            </a:r>
            <a:endParaRPr lang="en-US" b="0" i="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023" y="1180241"/>
            <a:ext cx="3297018" cy="2714579"/>
          </a:xfrm>
          <a:prstGeom prst="rect">
            <a:avLst/>
          </a:prstGeom>
        </p:spPr>
      </p:pic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NP Accelerated </a:t>
            </a:r>
            <a:r>
              <a:rPr lang="en-US" sz="1200" dirty="0" smtClean="0"/>
              <a:t>GE </a:t>
            </a:r>
            <a:r>
              <a:rPr lang="en-US" sz="1200" dirty="0"/>
              <a:t>SFP Slot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Non-Accelerated </a:t>
            </a:r>
            <a:r>
              <a:rPr lang="en-US" sz="1200" dirty="0" smtClean="0"/>
              <a:t>GE RJ45 </a:t>
            </a:r>
            <a:r>
              <a:rPr lang="en-US" sz="1200" dirty="0"/>
              <a:t>Interfaces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Fortinet Mezzanine Card (FMC) Expansion </a:t>
            </a:r>
            <a:r>
              <a:rPr lang="en-US" sz="1200" dirty="0" smtClean="0"/>
              <a:t>Slot</a:t>
            </a:r>
          </a:p>
          <a:p>
            <a:pPr defTabSz="914417">
              <a:spcBef>
                <a:spcPct val="20000"/>
              </a:spcBef>
            </a:pPr>
            <a:endParaRPr lang="en-US" sz="1200" dirty="0" smtClean="0"/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9391567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302875"/>
                <a:gridCol w="1850025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20/20/20 – 120/120/120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IPS Throughput </a:t>
                      </a:r>
                      <a:endParaRPr lang="en-US" sz="1000" b="1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5-20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1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4/5-15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Virtual Domains (Default / Max) </a:t>
                      </a:r>
                      <a:endParaRPr lang="en-US" sz="1000" b="1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250,000-300,000*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effectLst/>
                        </a:rPr>
                        <a:t>Max Number of FortiTokens 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IPSec VPN Throughput </a:t>
                      </a:r>
                      <a:endParaRPr lang="en-US" sz="1000" b="1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 – 50.5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effectLst/>
                        </a:rPr>
                        <a:t>Client-to-Gateway IPSec VPN Tunnels 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SSL-VPN Throughput </a:t>
                      </a:r>
                      <a:endParaRPr lang="en-US" sz="1000" b="1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1.2 G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3" name="Group 2"/>
          <p:cNvGrpSpPr/>
          <p:nvPr/>
        </p:nvGrpSpPr>
        <p:grpSpPr>
          <a:xfrm>
            <a:off x="5918200" y="3063875"/>
            <a:ext cx="2683686" cy="754221"/>
            <a:chOff x="5918200" y="3063875"/>
            <a:chExt cx="2683686" cy="754221"/>
          </a:xfrm>
        </p:grpSpPr>
        <p:pic>
          <p:nvPicPr>
            <p:cNvPr id="19" name="Picture 18" descr="dark_3URackMount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0824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CP7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0100" y="3471527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3" name="Picture 12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6" name="Picture 15" descr="dark_DualPowerSupply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7" name="Picture 16" descr="dark_DualDCSupplyOption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8" name="Picture 17" descr="dark_Storage_256gb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2505" y="3497274"/>
              <a:ext cx="569690" cy="312735"/>
            </a:xfrm>
            <a:prstGeom prst="rect">
              <a:avLst/>
            </a:prstGeom>
            <a:effectLst/>
          </p:spPr>
        </p:pic>
      </p:grpSp>
      <p:pic>
        <p:nvPicPr>
          <p:cNvPr id="14" name="Picture 13" descr="dark_forticarrier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0472" y="3493655"/>
            <a:ext cx="568348" cy="31634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7200" y="6186905"/>
            <a:ext cx="2514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With XH</a:t>
            </a:r>
            <a:r>
              <a:rPr lang="en-US" sz="900" i="1" dirty="0">
                <a:solidFill>
                  <a:srgbClr val="404040"/>
                </a:solidFill>
                <a:latin typeface="Helvetica 55 Roman"/>
                <a:cs typeface="Helvetica 55 Roman"/>
              </a:rPr>
              <a:t>0</a:t>
            </a:r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 module</a:t>
            </a:r>
          </a:p>
        </p:txBody>
      </p:sp>
    </p:spTree>
    <p:extLst>
      <p:ext uri="{BB962C8B-B14F-4D97-AF65-F5344CB8AC3E}">
        <p14:creationId xmlns:p14="http://schemas.microsoft.com/office/powerpoint/2010/main" val="2110133135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FortiGate 3950B Modules</a:t>
            </a:r>
            <a:endParaRPr lang="en-US" b="0" i="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7578899"/>
              </p:ext>
            </p:extLst>
          </p:nvPr>
        </p:nvGraphicFramePr>
        <p:xfrm>
          <a:off x="2873558" y="1538904"/>
          <a:ext cx="5808494" cy="3855928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1065479"/>
                <a:gridCol w="948603"/>
                <a:gridCol w="948603"/>
                <a:gridCol w="948603"/>
                <a:gridCol w="948603"/>
                <a:gridCol w="948603"/>
              </a:tblGrid>
              <a:tr h="344423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FMC-XD2</a:t>
                      </a:r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FMC-XG2</a:t>
                      </a:r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FMC-F20</a:t>
                      </a:r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FMC-C20</a:t>
                      </a:r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FMC-XH0</a:t>
                      </a:r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</a:tr>
              <a:tr h="702301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(1518/512/64</a:t>
                      </a:r>
                      <a:r>
                        <a:rPr lang="en-US" sz="1100" b="1" baseline="0" dirty="0" smtClean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byte</a:t>
                      </a:r>
                      <a:r>
                        <a:rPr lang="en-US" sz="1100" b="1" baseline="0" dirty="0" smtClean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UDP)</a:t>
                      </a: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/ 20 /20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18 / 17 / 4.5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20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/ 20 /20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20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/ 20 /20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19</a:t>
                      </a:r>
                      <a:r>
                        <a:rPr lang="en-US" sz="1100" baseline="0" dirty="0" smtClean="0"/>
                        <a:t> / 19 / 10.5 Gbps</a:t>
                      </a:r>
                      <a:endParaRPr lang="en-US" sz="1100" dirty="0" smtClean="0"/>
                    </a:p>
                  </a:txBody>
                  <a:tcPr anchor="ctr" horzOverflow="overflow"/>
                </a:tc>
              </a:tr>
              <a:tr h="610333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8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8.5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8.5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16.5 Gbps</a:t>
                      </a:r>
                      <a:endParaRPr lang="en-US" sz="1100" dirty="0"/>
                    </a:p>
                  </a:txBody>
                  <a:tcPr anchor="ctr"/>
                </a:tc>
              </a:tr>
              <a:tr h="610333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2.5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Gbps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610333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AV (Flow Based)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Gbps</a:t>
                      </a:r>
                    </a:p>
                  </a:txBody>
                  <a:tcPr anchor="ctr" horzOverflow="overflow"/>
                </a:tc>
              </a:tr>
              <a:tr h="978205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Network Interface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x 10GE SFP+ FortiASIC-accelerated 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22 x 10GE SFP+ FortiASIC-SP2 port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x SFP </a:t>
                      </a:r>
                      <a:r>
                        <a:rPr lang="en-US" sz="1100" dirty="0" err="1" smtClean="0"/>
                        <a:t>FortiASIC</a:t>
                      </a:r>
                      <a:r>
                        <a:rPr lang="en-US" sz="1100" dirty="0" smtClean="0"/>
                        <a:t>-accelerated 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x GE RJ45 Mbps FortiASIC-accelerated 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NIL</a:t>
                      </a:r>
                    </a:p>
                  </a:txBody>
                  <a:tcPr anchor="ctr" horzOverflow="overflow"/>
                </a:tc>
              </a:tr>
            </a:tbl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81994"/>
            <a:ext cx="2756616" cy="3949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952981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+mj-lt"/>
                <a:cs typeface="Arial Narrow"/>
              </a:rPr>
              <a:t>FortiGate</a:t>
            </a:r>
            <a:r>
              <a:rPr lang="en-US" b="0" i="0" dirty="0">
                <a:latin typeface="+mj-lt"/>
                <a:cs typeface="Arial Narrow"/>
              </a:rPr>
              <a:t> 5</a:t>
            </a:r>
            <a:r>
              <a:rPr lang="en-US" b="0" i="0" dirty="0" smtClean="0">
                <a:latin typeface="+mj-lt"/>
                <a:cs typeface="Arial Narrow"/>
              </a:rPr>
              <a:t>000 Series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22" name="Content Placeholder 9"/>
          <p:cNvSpPr txBox="1">
            <a:spLocks/>
          </p:cNvSpPr>
          <p:nvPr/>
        </p:nvSpPr>
        <p:spPr>
          <a:xfrm>
            <a:off x="3883529" y="2306517"/>
            <a:ext cx="5165825" cy="239718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6"/>
              </a:buClr>
              <a:buFont typeface="Wingdings" charset="2"/>
              <a:buChar char="§"/>
            </a:pPr>
            <a:r>
              <a:rPr lang="en-US" sz="1600" b="1" dirty="0" smtClean="0">
                <a:latin typeface="Arial"/>
                <a:cs typeface="Arial"/>
              </a:rPr>
              <a:t>Chassis-</a:t>
            </a:r>
            <a:r>
              <a:rPr lang="en-US" sz="1600" b="1" dirty="0">
                <a:latin typeface="Arial"/>
                <a:cs typeface="Arial"/>
              </a:rPr>
              <a:t>based </a:t>
            </a:r>
            <a:r>
              <a:rPr lang="en-US" sz="1600" b="1" dirty="0" smtClean="0">
                <a:latin typeface="Arial"/>
                <a:cs typeface="Arial"/>
              </a:rPr>
              <a:t>platforms </a:t>
            </a:r>
            <a:r>
              <a:rPr lang="en-US" sz="1600" b="1" dirty="0">
                <a:latin typeface="Arial"/>
                <a:cs typeface="Arial"/>
              </a:rPr>
              <a:t>offer maximum performance, reliability, and scalability for </a:t>
            </a:r>
            <a:r>
              <a:rPr lang="en-US" sz="1600" b="1" dirty="0" smtClean="0">
                <a:latin typeface="Arial"/>
                <a:cs typeface="Arial"/>
              </a:rPr>
              <a:t>high</a:t>
            </a:r>
            <a:r>
              <a:rPr lang="en-US" sz="1600" b="1" dirty="0">
                <a:latin typeface="Arial"/>
                <a:cs typeface="Arial"/>
              </a:rPr>
              <a:t>-speed service provider, large enterprise or telecommunications carrier networks</a:t>
            </a:r>
            <a:r>
              <a:rPr lang="en-US" sz="1600" b="1" dirty="0" smtClean="0">
                <a:latin typeface="Arial"/>
                <a:cs typeface="Arial"/>
              </a:rPr>
              <a:t>.</a:t>
            </a:r>
          </a:p>
          <a:p>
            <a:pPr>
              <a:lnSpc>
                <a:spcPct val="90000"/>
              </a:lnSpc>
              <a:buClr>
                <a:schemeClr val="accent6"/>
              </a:buClr>
              <a:buFont typeface="Wingdings" charset="2"/>
              <a:buChar char="§"/>
            </a:pPr>
            <a:r>
              <a:rPr lang="en-US" sz="1600" b="1" dirty="0" smtClean="0">
                <a:latin typeface="Arial"/>
                <a:cs typeface="Arial"/>
              </a:rPr>
              <a:t>Fastest </a:t>
            </a:r>
            <a:r>
              <a:rPr lang="en-US" sz="1600" b="1" dirty="0">
                <a:latin typeface="Arial"/>
                <a:cs typeface="Arial"/>
              </a:rPr>
              <a:t>chassis-based firewall in the industry </a:t>
            </a:r>
            <a:endParaRPr lang="en-US" sz="1600" b="1" dirty="0" smtClean="0">
              <a:latin typeface="Arial"/>
              <a:cs typeface="Arial"/>
            </a:endParaRPr>
          </a:p>
          <a:p>
            <a:pPr>
              <a:lnSpc>
                <a:spcPct val="90000"/>
              </a:lnSpc>
              <a:buClr>
                <a:schemeClr val="accent6"/>
              </a:buClr>
              <a:buFont typeface="Wingdings" charset="2"/>
              <a:buChar char="§"/>
            </a:pPr>
            <a:r>
              <a:rPr lang="en-US" sz="1600" b="1" dirty="0" smtClean="0">
                <a:latin typeface="Arial"/>
                <a:cs typeface="Arial"/>
              </a:rPr>
              <a:t>Flexibility enables protection of complex</a:t>
            </a:r>
            <a:r>
              <a:rPr lang="en-US" sz="1600" b="1" dirty="0">
                <a:latin typeface="Arial"/>
                <a:cs typeface="Arial"/>
              </a:rPr>
              <a:t>, multi-tenant cloud-based security-as-a-service and infrastructure-as-a-service environments. </a:t>
            </a:r>
            <a:endParaRPr lang="en-US" sz="1500" b="1" dirty="0" smtClean="0">
              <a:latin typeface="Arial"/>
              <a:ea typeface="ＭＳ Ｐゴシック" pitchFamily="34" charset="-128"/>
              <a:cs typeface="Arial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206590" y="4374509"/>
            <a:ext cx="4684004" cy="15947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bg2">
                  <a:lumMod val="50000"/>
                </a:schemeClr>
              </a:buClr>
              <a:buFont typeface="Lucida Grande"/>
              <a:buChar char="✔"/>
            </a:pPr>
            <a:r>
              <a:rPr lang="en-US" sz="1400" dirty="0"/>
              <a:t>Native </a:t>
            </a:r>
            <a:r>
              <a:rPr lang="en-US" sz="1400" dirty="0" smtClean="0"/>
              <a:t>10GE </a:t>
            </a:r>
            <a:r>
              <a:rPr lang="en-US" sz="1400" dirty="0"/>
              <a:t>support </a:t>
            </a:r>
            <a:r>
              <a:rPr lang="en-US" sz="1400" dirty="0" smtClean="0"/>
              <a:t>for high speed requirements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bg2">
                  <a:lumMod val="50000"/>
                </a:schemeClr>
              </a:buClr>
              <a:buFont typeface="Lucida Grande"/>
              <a:buChar char="✔"/>
            </a:pPr>
            <a:r>
              <a:rPr lang="en-US" sz="1400" dirty="0"/>
              <a:t>ATCA-compliant architecture delivers carrier-grade performance, reliability, availability and </a:t>
            </a:r>
            <a:r>
              <a:rPr lang="en-US" sz="1400" dirty="0" smtClean="0"/>
              <a:t>serviceability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bg2">
                  <a:lumMod val="50000"/>
                </a:schemeClr>
              </a:buClr>
              <a:buFont typeface="Lucida Grande"/>
              <a:buChar char="✔"/>
            </a:pPr>
            <a:r>
              <a:rPr lang="en-US" sz="1400" dirty="0" smtClean="0"/>
              <a:t>Chassis </a:t>
            </a:r>
            <a:r>
              <a:rPr lang="en-US" sz="1400" dirty="0"/>
              <a:t>support two, six, or fourteen FortiGate-5000 series blades, allowing </a:t>
            </a:r>
            <a:r>
              <a:rPr lang="en-US" sz="1400" dirty="0" smtClean="0"/>
              <a:t>customization and scaling</a:t>
            </a:r>
            <a:endParaRPr lang="en-US" sz="1400" dirty="0"/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5867400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1066800" y="5715000"/>
            <a:ext cx="2590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FG-5144C with </a:t>
            </a:r>
          </a:p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FG-5001D &amp; FCTL-5903C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2000" y="2286000"/>
            <a:ext cx="2590800" cy="3457952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 bwMode="invGray">
          <a:xfrm>
            <a:off x="448252" y="1133142"/>
            <a:ext cx="8281328" cy="846744"/>
          </a:xfrm>
          <a:prstGeom prst="rect">
            <a:avLst/>
          </a:prstGeom>
          <a:solidFill>
            <a:srgbClr val="324040"/>
          </a:solidFill>
          <a:ln w="28575">
            <a:noFill/>
            <a:round/>
            <a:headEnd/>
            <a:tailEnd/>
          </a:ln>
          <a:extLst/>
        </p:spPr>
        <p:txBody>
          <a:bodyPr wrap="square" rtlCol="0" anchor="ctr"/>
          <a:lstStyle/>
          <a:p>
            <a:pPr marL="914400" lvl="4" defTabSz="342879"/>
            <a:r>
              <a:rPr lang="en-US" sz="2000" b="1" dirty="0">
                <a:solidFill>
                  <a:schemeClr val="bg1"/>
                </a:solidFill>
                <a:cs typeface="Arial Narrow"/>
              </a:rPr>
              <a:t>Security Appliances For Very Large Enterprises &amp; </a:t>
            </a:r>
            <a:r>
              <a:rPr lang="en-US" sz="2000" b="1" dirty="0" smtClean="0">
                <a:solidFill>
                  <a:schemeClr val="bg1"/>
                </a:solidFill>
                <a:cs typeface="Arial Narrow"/>
              </a:rPr>
              <a:t>Service Providers</a:t>
            </a:r>
            <a:endParaRPr lang="en-US" sz="2000" b="1" dirty="0">
              <a:solidFill>
                <a:schemeClr val="bg1"/>
              </a:solidFill>
              <a:cs typeface="Arial Narrow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498" y="1214556"/>
            <a:ext cx="729142" cy="729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026882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ight Triangle 27"/>
          <p:cNvSpPr/>
          <p:nvPr/>
        </p:nvSpPr>
        <p:spPr bwMode="auto">
          <a:xfrm rot="10800000">
            <a:off x="2971800" y="2081210"/>
            <a:ext cx="228600" cy="2286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prstTxWarp prst="textNoShape">
              <a:avLst/>
            </a:prstTxWarp>
          </a:bodyPr>
          <a:lstStyle/>
          <a:p>
            <a:endParaRPr lang="it-IT">
              <a:solidFill>
                <a:schemeClr val="tx1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3200400" y="1243010"/>
            <a:ext cx="5486400" cy="4800600"/>
          </a:xfrm>
          <a:prstGeom prst="roundRect">
            <a:avLst>
              <a:gd name="adj" fmla="val 2969"/>
            </a:avLst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>
            <a:outerShdw blurRad="381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prstTxWarp prst="textNoShape">
              <a:avLst/>
            </a:prstTxWarp>
          </a:bodyPr>
          <a:lstStyle/>
          <a:p>
            <a:endParaRPr lang="it-IT">
              <a:solidFill>
                <a:schemeClr val="tx1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39939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b="0" i="0" dirty="0">
                <a:latin typeface="Arial" charset="0"/>
              </a:rPr>
              <a:t>Performance &amp; Resiliency </a:t>
            </a:r>
          </a:p>
        </p:txBody>
      </p:sp>
      <p:graphicFrame>
        <p:nvGraphicFramePr>
          <p:cNvPr id="19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78587989"/>
              </p:ext>
            </p:extLst>
          </p:nvPr>
        </p:nvGraphicFramePr>
        <p:xfrm>
          <a:off x="609603" y="3647225"/>
          <a:ext cx="7924797" cy="171058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590800"/>
                <a:gridCol w="1777999"/>
                <a:gridCol w="1777999"/>
                <a:gridCol w="1777999"/>
              </a:tblGrid>
              <a:tr h="30480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5020</a:t>
                      </a:r>
                      <a:endParaRPr lang="en-US" sz="1300" dirty="0"/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5060</a:t>
                      </a:r>
                      <a:endParaRPr lang="en-US" sz="1300" dirty="0"/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5140B/5144C</a:t>
                      </a:r>
                      <a:endParaRPr lang="en-US" sz="1300" dirty="0"/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</a:tr>
              <a:tr h="30850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Blade Slots</a:t>
                      </a:r>
                      <a:endParaRPr 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2</a:t>
                      </a:r>
                      <a:endParaRPr 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6</a:t>
                      </a:r>
                      <a:endParaRPr lang="en-US" sz="10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14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 horzOverflow="overflow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</a:t>
                      </a:r>
                      <a:r>
                        <a:rPr lang="en-US" sz="1200" b="1" baseline="0" dirty="0" smtClean="0"/>
                        <a:t> Firewall Throughput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160 Gbps</a:t>
                      </a:r>
                      <a:endParaRPr 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480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1.12 </a:t>
                      </a:r>
                      <a:r>
                        <a:rPr lang="en-US" sz="1000" dirty="0" err="1" smtClean="0"/>
                        <a:t>Tbps</a:t>
                      </a:r>
                      <a:endParaRPr lang="en-US" sz="1000" dirty="0" smtClean="0"/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</a:t>
                      </a:r>
                      <a:r>
                        <a:rPr lang="en-US" sz="1200" b="1" baseline="0" dirty="0" smtClean="0"/>
                        <a:t> IPS throughput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Gbps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Gbps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 Concurrent Session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aseline="0" dirty="0" smtClean="0"/>
                        <a:t>M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M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M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</a:t>
                      </a:r>
                      <a:r>
                        <a:rPr lang="en-US" sz="1200" b="1" baseline="0" dirty="0" smtClean="0"/>
                        <a:t> CPS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K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K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M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39941" name="Picture 2" descr="FG-5020_Ft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6600" y="2767010"/>
            <a:ext cx="1600200" cy="50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3" name="Picture 6" descr="FG-5060_Ft.jpe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94288" y="2562223"/>
            <a:ext cx="1447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Rectangle 28"/>
          <p:cNvSpPr/>
          <p:nvPr/>
        </p:nvSpPr>
        <p:spPr bwMode="auto">
          <a:xfrm>
            <a:off x="2971800" y="1700210"/>
            <a:ext cx="3200400" cy="381000"/>
          </a:xfrm>
          <a:prstGeom prst="rect">
            <a:avLst/>
          </a:prstGeom>
          <a:solidFill>
            <a:srgbClr val="383E46"/>
          </a:solidFill>
          <a:ln w="28575" cmpd="sng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127000" dist="38100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/>
            <a:r>
              <a:rPr lang="en-US" sz="2000">
                <a:solidFill>
                  <a:srgbClr val="FFFFFF"/>
                </a:solidFill>
                <a:ea typeface="ＭＳ Ｐゴシック" charset="-128"/>
                <a:cs typeface="ＭＳ Ｐゴシック" charset="-128"/>
              </a:rPr>
              <a:t>5000 Series Chassis</a:t>
            </a:r>
            <a:endParaRPr lang="en-US">
              <a:solidFill>
                <a:srgbClr val="FFFFFF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3400" y="1471610"/>
            <a:ext cx="2209800" cy="1816100"/>
          </a:xfrm>
          <a:prstGeom prst="rect">
            <a:avLst/>
          </a:prstGeom>
          <a:noFill/>
        </p:spPr>
        <p:txBody>
          <a:bodyPr>
            <a:prstTxWarp prst="textNoShape">
              <a:avLst/>
            </a:prstTxWarp>
            <a:spAutoFit/>
          </a:bodyPr>
          <a:lstStyle/>
          <a:p>
            <a:pPr marL="285750" indent="-285750">
              <a:buClr>
                <a:schemeClr val="accent4"/>
              </a:buClr>
              <a:buFont typeface="Arial" charset="0"/>
              <a:buChar char="•"/>
            </a:pPr>
            <a:r>
              <a:rPr lang="en-US" sz="1400" b="1" dirty="0">
                <a:solidFill>
                  <a:srgbClr val="000000"/>
                </a:solidFill>
                <a:ea typeface="Arial Narrow" charset="0"/>
                <a:cs typeface="Arial Narrow" charset="0"/>
              </a:rPr>
              <a:t>Standard Based ATCA System</a:t>
            </a:r>
            <a:br>
              <a:rPr lang="en-US" sz="1400" b="1" dirty="0">
                <a:solidFill>
                  <a:srgbClr val="000000"/>
                </a:solidFill>
                <a:ea typeface="Arial Narrow" charset="0"/>
                <a:cs typeface="Arial Narrow" charset="0"/>
              </a:rPr>
            </a:br>
            <a:endParaRPr lang="en-US" sz="1400" b="1" dirty="0">
              <a:solidFill>
                <a:srgbClr val="000000"/>
              </a:solidFill>
              <a:ea typeface="Arial Narrow" charset="0"/>
              <a:cs typeface="Arial Narrow" charset="0"/>
            </a:endParaRPr>
          </a:p>
          <a:p>
            <a:pPr marL="285750" indent="-285750">
              <a:buClr>
                <a:schemeClr val="accent4"/>
              </a:buClr>
              <a:buFont typeface="Arial" charset="0"/>
              <a:buChar char="•"/>
            </a:pPr>
            <a:r>
              <a:rPr lang="en-US" sz="1400" b="1" dirty="0">
                <a:solidFill>
                  <a:srgbClr val="000000"/>
                </a:solidFill>
                <a:ea typeface="Arial Narrow" charset="0"/>
                <a:cs typeface="Arial Narrow" charset="0"/>
              </a:rPr>
              <a:t>Fully Redundant – Hot swappable blades, power supplies and fans</a:t>
            </a:r>
          </a:p>
          <a:p>
            <a:pPr marL="285750" indent="-285750"/>
            <a:r>
              <a:rPr lang="en-US" sz="1400" dirty="0">
                <a:solidFill>
                  <a:srgbClr val="000000"/>
                </a:solidFill>
                <a:ea typeface="Arial Narrow" charset="0"/>
                <a:cs typeface="Arial Narrow" charset="0"/>
              </a:rPr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64171" y="5569121"/>
            <a:ext cx="2365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Performance based on fully populated  FG-5001D security Blades.</a:t>
            </a:r>
            <a:endParaRPr lang="en-US" sz="1000" i="1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4200" y="1447800"/>
            <a:ext cx="1370426" cy="1829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96122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ounded Rectangle 36"/>
          <p:cNvSpPr/>
          <p:nvPr/>
        </p:nvSpPr>
        <p:spPr bwMode="auto">
          <a:xfrm>
            <a:off x="3689350" y="1257300"/>
            <a:ext cx="4862513" cy="3395836"/>
          </a:xfrm>
          <a:prstGeom prst="roundRect">
            <a:avLst>
              <a:gd name="adj" fmla="val 7395"/>
            </a:avLst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>
            <a:outerShdw blurRad="381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prstTxWarp prst="textNoShape">
              <a:avLst/>
            </a:prstTxWarp>
          </a:bodyPr>
          <a:lstStyle/>
          <a:p>
            <a:endParaRPr lang="it-IT">
              <a:solidFill>
                <a:schemeClr val="tx1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40963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b="0" i="0" dirty="0">
                <a:latin typeface="Arial" charset="0"/>
              </a:rPr>
              <a:t>Load Distribution &amp; Virtualization</a:t>
            </a:r>
          </a:p>
        </p:txBody>
      </p:sp>
      <p:pic>
        <p:nvPicPr>
          <p:cNvPr id="40964" name="Picture 14" descr="FG-5140_Lt-s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8013" y="2565400"/>
            <a:ext cx="112395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TextBox 35"/>
          <p:cNvSpPr txBox="1"/>
          <p:nvPr/>
        </p:nvSpPr>
        <p:spPr>
          <a:xfrm rot="5400000">
            <a:off x="5363370" y="3094831"/>
            <a:ext cx="696912" cy="708025"/>
          </a:xfrm>
          <a:prstGeom prst="rect">
            <a:avLst/>
          </a:prstGeom>
          <a:noFill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4000" b="1">
                <a:solidFill>
                  <a:srgbClr val="637F7F"/>
                </a:solidFill>
                <a:latin typeface="Helvetica 55 Roman" charset="0"/>
                <a:ea typeface="Helvetica 55 Roman" charset="0"/>
                <a:cs typeface="Helvetica 55 Roman" charset="0"/>
              </a:rPr>
              <a:t>… </a:t>
            </a:r>
          </a:p>
        </p:txBody>
      </p:sp>
      <p:cxnSp>
        <p:nvCxnSpPr>
          <p:cNvPr id="28" name="Straight Connector 27"/>
          <p:cNvCxnSpPr/>
          <p:nvPr/>
        </p:nvCxnSpPr>
        <p:spPr bwMode="auto">
          <a:xfrm rot="5400000" flipH="1" flipV="1">
            <a:off x="4878388" y="1339850"/>
            <a:ext cx="4762" cy="54133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9" name="Straight Connector 28"/>
          <p:cNvCxnSpPr/>
          <p:nvPr/>
        </p:nvCxnSpPr>
        <p:spPr bwMode="auto">
          <a:xfrm rot="5400000" flipH="1" flipV="1">
            <a:off x="4865688" y="1727200"/>
            <a:ext cx="6350" cy="517525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56" name="Rounded Rectangle 55"/>
          <p:cNvSpPr/>
          <p:nvPr/>
        </p:nvSpPr>
        <p:spPr bwMode="auto">
          <a:xfrm rot="5400000">
            <a:off x="4994345" y="1360398"/>
            <a:ext cx="2987708" cy="3010112"/>
          </a:xfrm>
          <a:prstGeom prst="roundRect">
            <a:avLst>
              <a:gd name="adj" fmla="val 5434"/>
            </a:avLst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cxnSp>
        <p:nvCxnSpPr>
          <p:cNvPr id="30" name="Straight Connector 29"/>
          <p:cNvCxnSpPr/>
          <p:nvPr/>
        </p:nvCxnSpPr>
        <p:spPr bwMode="auto">
          <a:xfrm rot="5400000" flipH="1" flipV="1">
            <a:off x="4860132" y="2239168"/>
            <a:ext cx="6350" cy="50641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8" name="Straight Connector 47"/>
          <p:cNvCxnSpPr/>
          <p:nvPr/>
        </p:nvCxnSpPr>
        <p:spPr bwMode="auto">
          <a:xfrm rot="5400000" flipH="1" flipV="1">
            <a:off x="4860926" y="2579687"/>
            <a:ext cx="6350" cy="504825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31" name="Straight Connector 30"/>
          <p:cNvCxnSpPr/>
          <p:nvPr/>
        </p:nvCxnSpPr>
        <p:spPr bwMode="auto">
          <a:xfrm rot="5400000" flipH="1" flipV="1">
            <a:off x="4878387" y="3773488"/>
            <a:ext cx="4763" cy="54133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5" name="TextBox 4"/>
          <p:cNvSpPr txBox="1"/>
          <p:nvPr/>
        </p:nvSpPr>
        <p:spPr>
          <a:xfrm>
            <a:off x="395536" y="1439863"/>
            <a:ext cx="2749302" cy="2431435"/>
          </a:xfrm>
          <a:prstGeom prst="rect">
            <a:avLst/>
          </a:prstGeom>
          <a:noFill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ts val="800"/>
              </a:spcBef>
              <a:buClr>
                <a:srgbClr val="446E60"/>
              </a:buClr>
            </a:pPr>
            <a:r>
              <a:rPr lang="en-US" sz="1600" b="1" dirty="0">
                <a:solidFill>
                  <a:schemeClr val="accent4"/>
                </a:solidFill>
                <a:latin typeface="Helvetica 55 Roman" charset="0"/>
                <a:ea typeface="Helvetica 55 Roman" charset="0"/>
                <a:cs typeface="Helvetica 55 Roman" charset="0"/>
              </a:rPr>
              <a:t>Most flexible chassis based solution in the market</a:t>
            </a:r>
          </a:p>
          <a:p>
            <a:pPr>
              <a:spcBef>
                <a:spcPts val="800"/>
              </a:spcBef>
              <a:buClr>
                <a:srgbClr val="446E60"/>
              </a:buClr>
              <a:buFont typeface="Lucida Grande" charset="0"/>
              <a:buChar char="✔"/>
            </a:pPr>
            <a:r>
              <a:rPr lang="en-US" sz="1400" dirty="0">
                <a:solidFill>
                  <a:srgbClr val="404040"/>
                </a:solidFill>
                <a:latin typeface="Helvetica 55 Roman" charset="0"/>
                <a:ea typeface="Helvetica 55 Roman" charset="0"/>
                <a:cs typeface="Helvetica 55 Roman" charset="0"/>
              </a:rPr>
              <a:t> Ease of Maintenance – hot swappable components</a:t>
            </a:r>
          </a:p>
          <a:p>
            <a:pPr>
              <a:spcBef>
                <a:spcPts val="800"/>
              </a:spcBef>
              <a:buClr>
                <a:srgbClr val="446E60"/>
              </a:buClr>
              <a:buFont typeface="Lucida Grande" charset="0"/>
              <a:buChar char="✔"/>
            </a:pPr>
            <a:r>
              <a:rPr lang="en-US" sz="1400" dirty="0">
                <a:solidFill>
                  <a:srgbClr val="404040"/>
                </a:solidFill>
                <a:latin typeface="Helvetica 55 Roman" charset="0"/>
                <a:ea typeface="Helvetica 55 Roman" charset="0"/>
                <a:cs typeface="Helvetica 55 Roman" charset="0"/>
              </a:rPr>
              <a:t> Supports full hardware redundancy</a:t>
            </a:r>
          </a:p>
          <a:p>
            <a:pPr>
              <a:spcBef>
                <a:spcPts val="800"/>
              </a:spcBef>
              <a:buClr>
                <a:srgbClr val="446E60"/>
              </a:buClr>
              <a:buFont typeface="Lucida Grande" charset="0"/>
              <a:buChar char="✔"/>
            </a:pPr>
            <a:r>
              <a:rPr lang="en-US" sz="1400" dirty="0">
                <a:solidFill>
                  <a:srgbClr val="404040"/>
                </a:solidFill>
                <a:latin typeface="Helvetica 55 Roman" charset="0"/>
                <a:ea typeface="Helvetica 55 Roman" charset="0"/>
                <a:cs typeface="Helvetica 55 Roman" charset="0"/>
              </a:rPr>
              <a:t> Supports various Inter and Intra HA configurations</a:t>
            </a:r>
          </a:p>
        </p:txBody>
      </p:sp>
      <p:pic>
        <p:nvPicPr>
          <p:cNvPr id="33" name="Picture 32" descr="5000-swblad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048464" y="2725859"/>
            <a:ext cx="2857467" cy="252129"/>
          </a:xfrm>
          <a:prstGeom prst="rect">
            <a:avLst/>
          </a:prstGeom>
        </p:spPr>
      </p:pic>
      <p:pic>
        <p:nvPicPr>
          <p:cNvPr id="34" name="Picture 33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5007" y="1483644"/>
            <a:ext cx="2710218" cy="239138"/>
          </a:xfrm>
          <a:prstGeom prst="rect">
            <a:avLst/>
          </a:prstGeom>
          <a:effectLst/>
        </p:spPr>
      </p:pic>
      <p:pic>
        <p:nvPicPr>
          <p:cNvPr id="35" name="Picture 34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5007" y="1856914"/>
            <a:ext cx="2710218" cy="239138"/>
          </a:xfrm>
          <a:prstGeom prst="rect">
            <a:avLst/>
          </a:prstGeom>
          <a:effectLst/>
        </p:spPr>
      </p:pic>
      <p:pic>
        <p:nvPicPr>
          <p:cNvPr id="38" name="Picture 37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5007" y="2375958"/>
            <a:ext cx="2710218" cy="239138"/>
          </a:xfrm>
          <a:prstGeom prst="rect">
            <a:avLst/>
          </a:prstGeom>
          <a:effectLst/>
        </p:spPr>
      </p:pic>
      <p:pic>
        <p:nvPicPr>
          <p:cNvPr id="42" name="Picture 41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5007" y="2685174"/>
            <a:ext cx="2710218" cy="239138"/>
          </a:xfrm>
          <a:prstGeom prst="rect">
            <a:avLst/>
          </a:prstGeom>
          <a:effectLst/>
        </p:spPr>
      </p:pic>
      <p:pic>
        <p:nvPicPr>
          <p:cNvPr id="43" name="Picture 42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5007" y="3888914"/>
            <a:ext cx="2710218" cy="239138"/>
          </a:xfrm>
          <a:prstGeom prst="rect">
            <a:avLst/>
          </a:prstGeom>
          <a:effectLst/>
        </p:spPr>
      </p:pic>
      <p:sp>
        <p:nvSpPr>
          <p:cNvPr id="70" name="Rounded Rectangle 69"/>
          <p:cNvSpPr/>
          <p:nvPr/>
        </p:nvSpPr>
        <p:spPr bwMode="auto">
          <a:xfrm rot="5400000">
            <a:off x="4059237" y="2435226"/>
            <a:ext cx="2986088" cy="858837"/>
          </a:xfrm>
          <a:prstGeom prst="roundRect">
            <a:avLst>
              <a:gd name="adj" fmla="val 5434"/>
            </a:avLst>
          </a:prstGeom>
          <a:solidFill>
            <a:schemeClr val="tx2">
              <a:lumMod val="50000"/>
              <a:lumOff val="5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sp>
        <p:nvSpPr>
          <p:cNvPr id="71" name="Rounded Rectangle 70"/>
          <p:cNvSpPr/>
          <p:nvPr/>
        </p:nvSpPr>
        <p:spPr bwMode="auto">
          <a:xfrm rot="5400000">
            <a:off x="5000625" y="2435227"/>
            <a:ext cx="2986087" cy="858838"/>
          </a:xfrm>
          <a:prstGeom prst="roundRect">
            <a:avLst>
              <a:gd name="adj" fmla="val 5434"/>
            </a:avLst>
          </a:prstGeom>
          <a:solidFill>
            <a:schemeClr val="tx2">
              <a:lumMod val="50000"/>
              <a:lumOff val="5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sp>
        <p:nvSpPr>
          <p:cNvPr id="72" name="Rounded Rectangle 71"/>
          <p:cNvSpPr/>
          <p:nvPr/>
        </p:nvSpPr>
        <p:spPr bwMode="auto">
          <a:xfrm rot="5400000">
            <a:off x="5942012" y="2435226"/>
            <a:ext cx="2986088" cy="858837"/>
          </a:xfrm>
          <a:prstGeom prst="roundRect">
            <a:avLst>
              <a:gd name="adj" fmla="val 5434"/>
            </a:avLst>
          </a:prstGeom>
          <a:solidFill>
            <a:schemeClr val="tx2">
              <a:lumMod val="50000"/>
              <a:lumOff val="5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graphicFrame>
        <p:nvGraphicFramePr>
          <p:cNvPr id="44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59777534"/>
              </p:ext>
            </p:extLst>
          </p:nvPr>
        </p:nvGraphicFramePr>
        <p:xfrm>
          <a:off x="539552" y="4941168"/>
          <a:ext cx="7994848" cy="104969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3997424"/>
                <a:gridCol w="3997424"/>
              </a:tblGrid>
              <a:tr h="40961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+mn-lt"/>
                          <a:cs typeface="Helvetica 55 Roman"/>
                        </a:rPr>
                        <a:t>Clustering</a:t>
                      </a:r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Virtualization</a:t>
                      </a:r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Scales Traffic processing</a:t>
                      </a:r>
                      <a:r>
                        <a:rPr lang="en-US" sz="1200" baseline="0" dirty="0" smtClean="0"/>
                        <a:t> capacity linearly. Interoperates with external devices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Facilitates virtualized security components on FortiGate</a:t>
                      </a:r>
                      <a:r>
                        <a:rPr lang="en-US" sz="1200" baseline="0" dirty="0" smtClean="0"/>
                        <a:t> blades</a:t>
                      </a:r>
                      <a:r>
                        <a:rPr lang="en-US" sz="1200" dirty="0" smtClean="0"/>
                        <a:t> </a:t>
                      </a:r>
                      <a:endParaRPr lang="en-US" sz="1200" b="0" i="0" dirty="0" smtClean="0">
                        <a:latin typeface="+mn-lt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  <p:sp>
        <p:nvSpPr>
          <p:cNvPr id="2" name="Rounded Rectangle 1"/>
          <p:cNvSpPr/>
          <p:nvPr/>
        </p:nvSpPr>
        <p:spPr bwMode="auto">
          <a:xfrm>
            <a:off x="3064508" y="3460311"/>
            <a:ext cx="1165211" cy="267970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36424A"/>
                </a:solidFill>
                <a:effectLst/>
                <a:latin typeface="Arial" charset="0"/>
              </a:rPr>
              <a:t>Chassis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36424A"/>
              </a:solidFill>
              <a:effectLst/>
              <a:latin typeface="Arial" charset="0"/>
            </a:endParaRPr>
          </a:p>
        </p:txBody>
      </p:sp>
      <p:pic>
        <p:nvPicPr>
          <p:cNvPr id="39" name="Picture 38" descr="5000-swblad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200864" y="2878259"/>
            <a:ext cx="2857467" cy="252129"/>
          </a:xfrm>
          <a:prstGeom prst="rect">
            <a:avLst/>
          </a:prstGeom>
        </p:spPr>
      </p:pic>
      <p:sp>
        <p:nvSpPr>
          <p:cNvPr id="45" name="Rounded Rectangle 44"/>
          <p:cNvSpPr/>
          <p:nvPr/>
        </p:nvSpPr>
        <p:spPr bwMode="auto">
          <a:xfrm>
            <a:off x="3006247" y="3927284"/>
            <a:ext cx="1782774" cy="278684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36424A"/>
                </a:solidFill>
                <a:effectLst/>
                <a:latin typeface="Arial" charset="0"/>
              </a:rPr>
              <a:t>Networking Blades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36424A"/>
              </a:solidFill>
              <a:effectLst/>
              <a:latin typeface="Arial" charset="0"/>
            </a:endParaRPr>
          </a:p>
        </p:txBody>
      </p:sp>
      <p:sp>
        <p:nvSpPr>
          <p:cNvPr id="47" name="Rounded Rectangle 46"/>
          <p:cNvSpPr/>
          <p:nvPr/>
        </p:nvSpPr>
        <p:spPr bwMode="auto">
          <a:xfrm>
            <a:off x="5715000" y="3276600"/>
            <a:ext cx="1782774" cy="278684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36424A"/>
                </a:solidFill>
                <a:effectLst/>
                <a:latin typeface="Arial" charset="0"/>
              </a:rPr>
              <a:t>Security Blades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36424A"/>
              </a:solidFill>
              <a:effectLst/>
              <a:latin typeface="Arial" charset="0"/>
            </a:endParaRPr>
          </a:p>
        </p:txBody>
      </p:sp>
      <p:cxnSp>
        <p:nvCxnSpPr>
          <p:cNvPr id="50" name="Straight Connector 49"/>
          <p:cNvCxnSpPr/>
          <p:nvPr/>
        </p:nvCxnSpPr>
        <p:spPr bwMode="auto">
          <a:xfrm>
            <a:off x="5486400" y="4495800"/>
            <a:ext cx="2133600" cy="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8" name="Straight Connector 57"/>
          <p:cNvCxnSpPr/>
          <p:nvPr/>
        </p:nvCxnSpPr>
        <p:spPr bwMode="auto">
          <a:xfrm>
            <a:off x="6477000" y="4343400"/>
            <a:ext cx="0" cy="3048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0" name="Straight Connector 59"/>
          <p:cNvCxnSpPr/>
          <p:nvPr/>
        </p:nvCxnSpPr>
        <p:spPr bwMode="auto">
          <a:xfrm>
            <a:off x="7620000" y="4343400"/>
            <a:ext cx="0" cy="152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2" name="Straight Connector 61"/>
          <p:cNvCxnSpPr/>
          <p:nvPr/>
        </p:nvCxnSpPr>
        <p:spPr bwMode="auto">
          <a:xfrm>
            <a:off x="5486400" y="4343400"/>
            <a:ext cx="0" cy="152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7" name="TextBox 66"/>
          <p:cNvSpPr txBox="1"/>
          <p:nvPr/>
        </p:nvSpPr>
        <p:spPr>
          <a:xfrm>
            <a:off x="6172200" y="4583192"/>
            <a:ext cx="685800" cy="223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VDOMs</a:t>
            </a:r>
          </a:p>
        </p:txBody>
      </p:sp>
    </p:spTree>
    <p:extLst>
      <p:ext uri="{BB962C8B-B14F-4D97-AF65-F5344CB8AC3E}">
        <p14:creationId xmlns:p14="http://schemas.microsoft.com/office/powerpoint/2010/main" val="93537627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0" i="0" dirty="0"/>
              <a:t>FortiGate </a:t>
            </a:r>
            <a:r>
              <a:rPr lang="en-US" b="0" i="0" dirty="0" smtClean="0"/>
              <a:t>5000 Series</a:t>
            </a:r>
            <a:r>
              <a:rPr lang="en-US" b="0" i="0" dirty="0">
                <a:cs typeface="Arial Narrow"/>
              </a:rPr>
              <a:t>: Comparison</a:t>
            </a:r>
            <a:endParaRPr lang="en-US" b="0" i="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4226084"/>
              </p:ext>
            </p:extLst>
          </p:nvPr>
        </p:nvGraphicFramePr>
        <p:xfrm>
          <a:off x="252001" y="1260000"/>
          <a:ext cx="8639998" cy="3824760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109554"/>
                <a:gridCol w="1632611"/>
                <a:gridCol w="1632611"/>
                <a:gridCol w="1632611"/>
                <a:gridCol w="1632611"/>
              </a:tblGrid>
              <a:tr h="365661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3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FG-5001B</a:t>
                      </a:r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FG-5001C</a:t>
                      </a:r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FG-5101C</a:t>
                      </a:r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FG-5001D</a:t>
                      </a:r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</a:tr>
              <a:tr h="42076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(1518/512/64 byte</a:t>
                      </a:r>
                      <a:r>
                        <a:rPr lang="en-US" sz="1100" b="1" baseline="0" dirty="0" smtClean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UDP)</a:t>
                      </a: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20 / 20 / 20</a:t>
                      </a:r>
                    </a:p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40 / 40 / 40</a:t>
                      </a:r>
                      <a:endParaRPr lang="en-US" sz="1100" baseline="0" dirty="0" smtClean="0"/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40 </a:t>
                      </a:r>
                      <a:r>
                        <a:rPr lang="en-US" sz="1100" baseline="0" dirty="0" smtClean="0"/>
                        <a:t>/ 40 / 10</a:t>
                      </a:r>
                    </a:p>
                    <a:p>
                      <a:pPr algn="ctr"/>
                      <a:r>
                        <a:rPr lang="en-US" sz="1100" baseline="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80 / 80 / 55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Gbps</a:t>
                      </a:r>
                    </a:p>
                  </a:txBody>
                  <a:tcPr anchor="ctr" horzOverflow="overflow"/>
                </a:tc>
              </a:tr>
              <a:tr h="365661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11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29.5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Mil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10 Mil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 Mil</a:t>
                      </a:r>
                      <a:endParaRPr lang="en-US" sz="110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50634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170,000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210,000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235,000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65661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17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 </a:t>
                      </a: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17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22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Gbps</a:t>
                      </a:r>
                    </a:p>
                  </a:txBody>
                  <a:tcPr anchor="ctr" horzOverflow="overflow"/>
                </a:tc>
              </a:tr>
              <a:tr h="365661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7.8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9.8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9.4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 Gbps</a:t>
                      </a:r>
                      <a:endParaRPr lang="en-US" sz="110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65661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>
                          <a:latin typeface="+mn-lt"/>
                          <a:cs typeface="Arial Narrow"/>
                        </a:rPr>
                        <a:t>2 /</a:t>
                      </a:r>
                      <a:r>
                        <a:rPr lang="de-DE" sz="1100" baseline="0" dirty="0" smtClean="0">
                          <a:latin typeface="+mn-lt"/>
                          <a:cs typeface="Arial Narrow"/>
                        </a:rPr>
                        <a:t> 2.5</a:t>
                      </a:r>
                      <a:r>
                        <a:rPr lang="de-DE" sz="1100" dirty="0" smtClean="0">
                          <a:latin typeface="+mn-lt"/>
                          <a:cs typeface="Arial Narrow"/>
                        </a:rPr>
                        <a:t>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 / 4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 / 5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- / - Gbps</a:t>
                      </a:r>
                    </a:p>
                  </a:txBody>
                  <a:tcPr anchor="ctr" horzOverflow="overflow"/>
                </a:tc>
              </a:tr>
              <a:tr h="365661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Interfaces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8x 10GE SFP+, 2x GE RJ45</a:t>
                      </a:r>
                      <a:endParaRPr lang="en-US" sz="110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2x 10GE SFP+, 2x GE RJ45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4x</a:t>
                      </a:r>
                      <a:r>
                        <a:rPr lang="en-US" sz="1100" baseline="0" dirty="0" smtClean="0"/>
                        <a:t> 10GE SFP+, 2x GE RJ45</a:t>
                      </a:r>
                      <a:endParaRPr lang="en-US" sz="11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2x 40GE QSFP+, 2x 10GE SFP+, 2x GE RJ45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</a:tr>
              <a:tr h="365661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Storage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128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200 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GB</a:t>
                      </a:r>
                      <a:endParaRPr lang="en-US" sz="110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  <a:tr h="255462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Variants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57200" y="6400800"/>
            <a:ext cx="2514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With XH</a:t>
            </a:r>
            <a:r>
              <a:rPr lang="en-US" sz="900" i="1" dirty="0">
                <a:solidFill>
                  <a:srgbClr val="404040"/>
                </a:solidFill>
                <a:latin typeface="Helvetica 55 Roman"/>
                <a:cs typeface="Helvetica 55 Roman"/>
              </a:rPr>
              <a:t>0</a:t>
            </a:r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 module</a:t>
            </a:r>
          </a:p>
        </p:txBody>
      </p:sp>
    </p:spTree>
    <p:extLst>
      <p:ext uri="{BB962C8B-B14F-4D97-AF65-F5344CB8AC3E}">
        <p14:creationId xmlns:p14="http://schemas.microsoft.com/office/powerpoint/2010/main" val="1415149435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</a:t>
            </a:r>
            <a:r>
              <a:rPr lang="en-US" b="0" i="0" dirty="0"/>
              <a:t> </a:t>
            </a:r>
            <a:r>
              <a:rPr lang="en-US" b="0" i="0" dirty="0" smtClean="0"/>
              <a:t>5001B</a:t>
            </a:r>
            <a:endParaRPr lang="en-US" b="0" i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094" y="1708373"/>
            <a:ext cx="4617999" cy="1539332"/>
          </a:xfrm>
          <a:prstGeom prst="rect">
            <a:avLst/>
          </a:prstGeom>
        </p:spPr>
      </p:pic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sv-SE" sz="1200" dirty="0" smtClean="0"/>
              <a:t>Back </a:t>
            </a:r>
            <a:r>
              <a:rPr lang="sv-SE" sz="1200" dirty="0"/>
              <a:t>plane </a:t>
            </a:r>
            <a:r>
              <a:rPr lang="sv-SE" sz="1200" dirty="0" err="1"/>
              <a:t>connectivity</a:t>
            </a:r>
            <a:r>
              <a:rPr lang="sv-SE" sz="1200" dirty="0" smtClean="0"/>
              <a:t>: 2x </a:t>
            </a:r>
            <a:r>
              <a:rPr lang="sv-SE" sz="1200" dirty="0" err="1"/>
              <a:t>base</a:t>
            </a:r>
            <a:r>
              <a:rPr lang="sv-SE" sz="1200" dirty="0"/>
              <a:t> backplane </a:t>
            </a:r>
            <a:r>
              <a:rPr lang="sv-SE" sz="1200" dirty="0" smtClean="0"/>
              <a:t>1Gbps, 2x </a:t>
            </a:r>
            <a:r>
              <a:rPr lang="sv-SE" sz="1200" dirty="0" err="1"/>
              <a:t>fabric</a:t>
            </a:r>
            <a:r>
              <a:rPr lang="sv-SE" sz="1200" dirty="0"/>
              <a:t> backplane </a:t>
            </a:r>
            <a:r>
              <a:rPr lang="sv-SE" sz="1200" dirty="0" smtClean="0"/>
              <a:t>10Gbps</a:t>
            </a:r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9827880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40/40/40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IPS Throughput </a:t>
                      </a:r>
                      <a:endParaRPr lang="en-US" sz="1000" b="1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7.8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1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2/2.5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Virtual Domains (Default / Max) </a:t>
                      </a:r>
                      <a:endParaRPr lang="en-US" sz="1000" b="1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170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1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effectLst/>
                        </a:rPr>
                        <a:t>Max Number of FortiTokens 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IPSec VPN Throughput </a:t>
                      </a:r>
                      <a:endParaRPr lang="en-US" sz="1000" b="1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effectLst/>
                        </a:rPr>
                        <a:t>Client-to-Gateway IPSec VPN Tunnels 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SSL-VPN Throughput </a:t>
                      </a:r>
                      <a:endParaRPr lang="en-US" sz="1000" b="1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  <p:pic>
        <p:nvPicPr>
          <p:cNvPr id="13" name="Picture 12" descr="dark_FortiASICS_CP7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9151" y="3067811"/>
            <a:ext cx="673935" cy="346569"/>
          </a:xfrm>
          <a:prstGeom prst="rect">
            <a:avLst/>
          </a:prstGeom>
          <a:effectLst/>
        </p:spPr>
      </p:pic>
      <p:pic>
        <p:nvPicPr>
          <p:cNvPr id="14" name="Picture 13" descr="dark_FortiASICS_NP4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7811"/>
            <a:ext cx="673935" cy="346569"/>
          </a:xfrm>
          <a:prstGeom prst="rect">
            <a:avLst/>
          </a:prstGeom>
          <a:effectLst/>
        </p:spPr>
      </p:pic>
      <p:pic>
        <p:nvPicPr>
          <p:cNvPr id="15" name="Picture 14" descr="dark_Storage_64gb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9536" y="3084728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15" descr="dark_forticarrier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08956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140584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 5001C</a:t>
            </a:r>
            <a:endParaRPr lang="en-US" b="0" i="0" dirty="0"/>
          </a:p>
        </p:txBody>
      </p:sp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</a:t>
            </a:r>
            <a:r>
              <a:rPr lang="en-US" sz="1200" dirty="0"/>
              <a:t>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sv-SE" sz="1200" dirty="0" smtClean="0"/>
              <a:t>Back </a:t>
            </a:r>
            <a:r>
              <a:rPr lang="sv-SE" sz="1200" dirty="0"/>
              <a:t>plane </a:t>
            </a:r>
            <a:r>
              <a:rPr lang="sv-SE" sz="1200" dirty="0" err="1"/>
              <a:t>connectivity</a:t>
            </a:r>
            <a:r>
              <a:rPr lang="sv-SE" sz="1200" dirty="0" smtClean="0"/>
              <a:t>: 2x </a:t>
            </a:r>
            <a:r>
              <a:rPr lang="sv-SE" sz="1200" dirty="0" err="1"/>
              <a:t>base</a:t>
            </a:r>
            <a:r>
              <a:rPr lang="sv-SE" sz="1200" dirty="0"/>
              <a:t> backplane </a:t>
            </a:r>
            <a:r>
              <a:rPr lang="sv-SE" sz="1200" dirty="0" smtClean="0"/>
              <a:t>1Gbps, 2x </a:t>
            </a:r>
            <a:r>
              <a:rPr lang="sv-SE" sz="1200" dirty="0" err="1"/>
              <a:t>fabric</a:t>
            </a:r>
            <a:r>
              <a:rPr lang="sv-SE" sz="1200" dirty="0"/>
              <a:t> backplane </a:t>
            </a:r>
            <a:r>
              <a:rPr lang="sv-SE" sz="1200" dirty="0" smtClean="0"/>
              <a:t>40Gbps</a:t>
            </a:r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02869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40/40/40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effectLst/>
                        </a:rPr>
                        <a:t>IPS Throughput </a:t>
                      </a:r>
                      <a:endParaRPr lang="en-US" sz="1000" b="1" i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9.8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1" i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3/4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29.5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effectLst/>
                        </a:rPr>
                        <a:t>Virtual Domains (Default / Max) </a:t>
                      </a:r>
                      <a:endParaRPr lang="en-US" sz="1000" b="1" i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210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1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effectLst/>
                        </a:rPr>
                        <a:t>Max Number of FortiTokens </a:t>
                      </a:r>
                      <a:endParaRPr lang="en-US" sz="1000" b="1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IPSec VPN Throughput </a:t>
                      </a:r>
                      <a:endParaRPr lang="en-US" sz="1000" b="1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1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SSL-VPN Throughput </a:t>
                      </a:r>
                      <a:endParaRPr lang="en-US" sz="1000" b="1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1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30,000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  <p:pic>
        <p:nvPicPr>
          <p:cNvPr id="14" name="Picture 13" descr="dark_FortiASICS_NP4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7811"/>
            <a:ext cx="673935" cy="346569"/>
          </a:xfrm>
          <a:prstGeom prst="rect">
            <a:avLst/>
          </a:prstGeom>
          <a:effectLst/>
        </p:spPr>
      </p:pic>
      <p:pic>
        <p:nvPicPr>
          <p:cNvPr id="17" name="Picture 22" descr="dark_FortiASICS_CP8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51415" y="3069578"/>
            <a:ext cx="673100" cy="34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63" descr="dark_Storage_128g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5803" y="3095762"/>
            <a:ext cx="56991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4871" y="1837193"/>
            <a:ext cx="4980148" cy="1836430"/>
          </a:xfrm>
          <a:prstGeom prst="rect">
            <a:avLst/>
          </a:prstGeom>
        </p:spPr>
      </p:pic>
      <p:pic>
        <p:nvPicPr>
          <p:cNvPr id="13" name="Picture 12" descr="dark_forticarrier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08956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254954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098" y="1829284"/>
            <a:ext cx="4983853" cy="1993541"/>
          </a:xfrm>
          <a:prstGeom prst="rect">
            <a:avLst/>
          </a:prstGeom>
        </p:spPr>
      </p:pic>
      <p:pic>
        <p:nvPicPr>
          <p:cNvPr id="16" name="Picture 15" descr="dark_FortiASICS_SP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523" y="3060210"/>
            <a:ext cx="673935" cy="346569"/>
          </a:xfrm>
          <a:prstGeom prst="rect">
            <a:avLst/>
          </a:prstGeom>
          <a:effectLst/>
        </p:spPr>
      </p:pic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 5101C</a:t>
            </a:r>
            <a:endParaRPr lang="en-US" b="0" i="0" dirty="0"/>
          </a:p>
        </p:txBody>
      </p:sp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SP3 </a:t>
            </a:r>
            <a:r>
              <a:rPr lang="en-US" sz="1200" dirty="0"/>
              <a:t>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sv-SE" sz="1200" dirty="0" smtClean="0"/>
              <a:t>Back </a:t>
            </a:r>
            <a:r>
              <a:rPr lang="sv-SE" sz="1200" dirty="0"/>
              <a:t>plane </a:t>
            </a:r>
            <a:r>
              <a:rPr lang="sv-SE" sz="1200" dirty="0" err="1"/>
              <a:t>connectivity</a:t>
            </a:r>
            <a:r>
              <a:rPr lang="sv-SE" sz="1200" dirty="0"/>
              <a:t>: 2x </a:t>
            </a:r>
            <a:r>
              <a:rPr lang="sv-SE" sz="1200" dirty="0" err="1"/>
              <a:t>base</a:t>
            </a:r>
            <a:r>
              <a:rPr lang="sv-SE" sz="1200" dirty="0"/>
              <a:t> backplane 1Gbps, </a:t>
            </a:r>
            <a:r>
              <a:rPr lang="sv-SE" sz="1200" dirty="0" smtClean="0"/>
              <a:t>4x </a:t>
            </a:r>
            <a:r>
              <a:rPr lang="sv-SE" sz="1200" dirty="0" err="1"/>
              <a:t>fabric</a:t>
            </a:r>
            <a:r>
              <a:rPr lang="sv-SE" sz="1200" dirty="0"/>
              <a:t> backplane </a:t>
            </a:r>
            <a:r>
              <a:rPr lang="sv-SE" sz="1200" dirty="0" smtClean="0"/>
              <a:t>10Gbps</a:t>
            </a:r>
            <a:endParaRPr lang="sv-SE" sz="1200" dirty="0"/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7123216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40/40/10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000000"/>
                          </a:solidFill>
                          <a:effectLst/>
                        </a:rPr>
                        <a:t>IPS Throughput </a:t>
                      </a:r>
                      <a:endParaRPr lang="en-US" sz="1000" b="1" i="0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9.4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7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000000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1" i="0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2/5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000000"/>
                          </a:solidFill>
                          <a:effectLst/>
                        </a:rPr>
                        <a:t>Virtual Domains (Default / Max) </a:t>
                      </a:r>
                      <a:endParaRPr lang="en-US" sz="1000" b="1" i="0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235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000000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1" i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000000"/>
                          </a:solidFill>
                          <a:effectLst/>
                        </a:rPr>
                        <a:t>Max Number of FortiTokens </a:t>
                      </a:r>
                      <a:endParaRPr lang="en-US" sz="1000" b="1" i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IPSec VPN Throughput </a:t>
                      </a:r>
                      <a:endParaRPr lang="en-US" sz="1000" b="1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22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000000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1" i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SSL-VPN Throughput </a:t>
                      </a:r>
                      <a:endParaRPr lang="en-US" sz="1000" b="1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970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000000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1" i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  <p:pic>
        <p:nvPicPr>
          <p:cNvPr id="14" name="Picture 13" descr="dark_Storage_64g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9535" y="3077127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 descr="dark_FortiASICS_CP8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0739" y="3060210"/>
            <a:ext cx="673935" cy="346569"/>
          </a:xfrm>
          <a:prstGeom prst="rect">
            <a:avLst/>
          </a:prstGeom>
          <a:effectLst/>
        </p:spPr>
      </p:pic>
      <p:pic>
        <p:nvPicPr>
          <p:cNvPr id="11" name="Picture 10" descr="dark_forticarrier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08956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500148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40" name="Rectangle 39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457200" y="2090308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457200" y="164101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457200" y="2685650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6" name="Text Placeholder 29"/>
          <p:cNvSpPr txBox="1">
            <a:spLocks/>
          </p:cNvSpPr>
          <p:nvPr/>
        </p:nvSpPr>
        <p:spPr>
          <a:xfrm>
            <a:off x="4837532" y="2765858"/>
            <a:ext cx="3862636" cy="246074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FortiGate Virtual Appliance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UTM solution for Cloud environment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tabLst/>
              <a:defRPr/>
            </a:pP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+mn-lt"/>
              <a:cs typeface="HelveticaNeue Condensed"/>
            </a:endParaRPr>
          </a:p>
        </p:txBody>
      </p:sp>
      <p:sp>
        <p:nvSpPr>
          <p:cNvPr id="47" name="Rounded Rectangle 46"/>
          <p:cNvSpPr/>
          <p:nvPr/>
        </p:nvSpPr>
        <p:spPr bwMode="auto">
          <a:xfrm>
            <a:off x="783161" y="4449379"/>
            <a:ext cx="946644" cy="613773"/>
          </a:xfrm>
          <a:prstGeom prst="round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Content Processor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48" name="Picture 47" descr="FortiASIC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045" y="3944201"/>
            <a:ext cx="1000760" cy="589280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sp>
        <p:nvSpPr>
          <p:cNvPr id="49" name="Rounded Rectangle 48"/>
          <p:cNvSpPr/>
          <p:nvPr/>
        </p:nvSpPr>
        <p:spPr bwMode="auto">
          <a:xfrm>
            <a:off x="2098438" y="4449379"/>
            <a:ext cx="946644" cy="613773"/>
          </a:xfrm>
          <a:prstGeom prst="round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Network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Processor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0" name="Picture 49" descr="FortiASIC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8438" y="3944201"/>
            <a:ext cx="1000760" cy="589280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sp>
        <p:nvSpPr>
          <p:cNvPr id="51" name="Rounded Rectangle 50"/>
          <p:cNvSpPr/>
          <p:nvPr/>
        </p:nvSpPr>
        <p:spPr bwMode="auto">
          <a:xfrm>
            <a:off x="3450023" y="4449379"/>
            <a:ext cx="946644" cy="613773"/>
          </a:xfrm>
          <a:prstGeom prst="round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Security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Processor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2" name="Picture 51" descr="FortiASIC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0023" y="3944201"/>
            <a:ext cx="1000760" cy="589280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sp>
        <p:nvSpPr>
          <p:cNvPr id="53" name="Rectangle 52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17" name="Picture 3" descr="FortiGate-VM_Icon2_1U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4644" y="3583739"/>
            <a:ext cx="1961421" cy="1589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Text Placeholder 29"/>
          <p:cNvSpPr>
            <a:spLocks noGrp="1"/>
          </p:cNvSpPr>
          <p:nvPr>
            <p:ph type="body" sz="quarter" idx="4294967295"/>
          </p:nvPr>
        </p:nvSpPr>
        <p:spPr bwMode="auto">
          <a:xfrm>
            <a:off x="721894" y="2752725"/>
            <a:ext cx="4104106" cy="246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FortiGate Hardware Appliance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Purposed built high performance systems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Acceleration chips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Wired and Wireless Connectivity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61917695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 5001D</a:t>
            </a:r>
            <a:endParaRPr lang="en-US" b="0" i="0" dirty="0"/>
          </a:p>
        </p:txBody>
      </p:sp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40GE 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10GE 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RJ45 MGMT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sv-SE" sz="1200" dirty="0" smtClean="0"/>
              <a:t>Back </a:t>
            </a:r>
            <a:r>
              <a:rPr lang="sv-SE" sz="1200" dirty="0"/>
              <a:t>plane </a:t>
            </a:r>
            <a:r>
              <a:rPr lang="sv-SE" sz="1200" dirty="0" err="1" smtClean="0"/>
              <a:t>connectivity</a:t>
            </a:r>
            <a:r>
              <a:rPr lang="sv-SE" sz="1200" dirty="0" smtClean="0"/>
              <a:t> : </a:t>
            </a:r>
            <a:r>
              <a:rPr lang="sv-SE" sz="1200" dirty="0"/>
              <a:t>2x </a:t>
            </a:r>
            <a:r>
              <a:rPr lang="sv-SE" sz="1200" dirty="0" err="1"/>
              <a:t>base</a:t>
            </a:r>
            <a:r>
              <a:rPr lang="sv-SE" sz="1200" dirty="0"/>
              <a:t> backplane 1Gbps, </a:t>
            </a:r>
            <a:r>
              <a:rPr lang="sv-SE" sz="1200" dirty="0" smtClean="0"/>
              <a:t>4x </a:t>
            </a:r>
            <a:r>
              <a:rPr lang="sv-SE" sz="1200" dirty="0" err="1"/>
              <a:t>fabric</a:t>
            </a:r>
            <a:r>
              <a:rPr lang="sv-SE" sz="1200" dirty="0"/>
              <a:t> backplane </a:t>
            </a:r>
            <a:r>
              <a:rPr lang="sv-SE" sz="1200" dirty="0" smtClean="0"/>
              <a:t>10/40Gbps</a:t>
            </a:r>
            <a:endParaRPr lang="sv-SE" sz="1200" dirty="0"/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8401461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80 / 80 / 45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000000"/>
                          </a:solidFill>
                          <a:effectLst/>
                        </a:rPr>
                        <a:t>IPS Throughput </a:t>
                      </a:r>
                      <a:endParaRPr lang="en-US" sz="1000" b="1" i="0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18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3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000000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1" i="0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5.6 / 13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000000"/>
                          </a:solidFill>
                          <a:effectLst/>
                        </a:rPr>
                        <a:t>Virtual Domains (Default / Max) </a:t>
                      </a:r>
                      <a:endParaRPr lang="en-US" sz="1000" b="1" i="0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565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000000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1" i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000000"/>
                          </a:solidFill>
                          <a:effectLst/>
                        </a:rPr>
                        <a:t>Max Number of FortiTokens </a:t>
                      </a:r>
                      <a:endParaRPr lang="en-US" sz="1000" b="1" i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IPSec VPN Throughput </a:t>
                      </a:r>
                      <a:endParaRPr lang="en-US" sz="1000" b="1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000000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1" i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SSL-VPN Throughput </a:t>
                      </a:r>
                      <a:endParaRPr lang="en-US" sz="1000" b="1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6.5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000000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1" i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  <p:pic>
        <p:nvPicPr>
          <p:cNvPr id="17" name="Picture 16" descr="5001D_front_callout[1]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1905000"/>
            <a:ext cx="4572000" cy="1729178"/>
          </a:xfrm>
          <a:prstGeom prst="rect">
            <a:avLst/>
          </a:prstGeom>
        </p:spPr>
      </p:pic>
      <p:pic>
        <p:nvPicPr>
          <p:cNvPr id="11" name="Picture 10" descr="dark_FortiASICS_CP8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0" y="3429000"/>
            <a:ext cx="673935" cy="346569"/>
          </a:xfrm>
          <a:prstGeom prst="rect">
            <a:avLst/>
          </a:prstGeom>
          <a:effectLst/>
        </p:spPr>
      </p:pic>
      <p:pic>
        <p:nvPicPr>
          <p:cNvPr id="15" name="Picture 14" descr="dark_forticarrier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063552"/>
            <a:ext cx="568348" cy="316345"/>
          </a:xfrm>
          <a:prstGeom prst="rect">
            <a:avLst/>
          </a:prstGeom>
        </p:spPr>
      </p:pic>
      <p:pic>
        <p:nvPicPr>
          <p:cNvPr id="16" name="Picture 15" descr="dark_FortiASICS_NP6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7653" y="3048000"/>
            <a:ext cx="672954" cy="347449"/>
          </a:xfrm>
          <a:prstGeom prst="rect">
            <a:avLst/>
          </a:prstGeom>
        </p:spPr>
      </p:pic>
      <p:pic>
        <p:nvPicPr>
          <p:cNvPr id="18" name="Picture 3" descr="dark_port_40G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5600" y="3065356"/>
            <a:ext cx="569913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 descr="dark_Storage_200gb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1400" y="3069324"/>
            <a:ext cx="554344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672518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 5003B</a:t>
            </a:r>
            <a:endParaRPr lang="en-US" b="0" i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1600200"/>
            <a:ext cx="4791175" cy="1851269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4924690"/>
              </p:ext>
            </p:extLst>
          </p:nvPr>
        </p:nvGraphicFramePr>
        <p:xfrm>
          <a:off x="457200" y="3886200"/>
          <a:ext cx="8305800" cy="535064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Switching throughput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225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SFP+ slots for 10-gigabit interfaces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front panel base backplane 10-gigabit interfaces that connects to the base backplane channel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front panel base backplane </a:t>
            </a:r>
            <a:r>
              <a:rPr lang="en-US" sz="1200" dirty="0" smtClean="0"/>
              <a:t>GE RJ45 </a:t>
            </a:r>
            <a:r>
              <a:rPr lang="en-US" sz="1200" dirty="0"/>
              <a:t>interface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30697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26090826"/>
              </p:ext>
            </p:extLst>
          </p:nvPr>
        </p:nvGraphicFramePr>
        <p:xfrm>
          <a:off x="457200" y="3886200"/>
          <a:ext cx="8305800" cy="756876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Traffic throughput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1.26 Mil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Concurrent Session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110 Mil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10x 10GE SFP</a:t>
            </a:r>
            <a:r>
              <a:rPr lang="en-US" sz="1200" dirty="0"/>
              <a:t>+ slots </a:t>
            </a:r>
            <a:endParaRPr lang="en-US" sz="1200" dirty="0" smtClean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GE RJ45 management interface</a:t>
            </a:r>
            <a:endParaRPr lang="en-US" sz="1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600200"/>
            <a:ext cx="5045244" cy="2159588"/>
          </a:xfrm>
          <a:prstGeom prst="rect">
            <a:avLst/>
          </a:prstGeom>
        </p:spPr>
      </p:pic>
      <p:pic>
        <p:nvPicPr>
          <p:cNvPr id="14" name="Picture 13" descr="d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476" y="3077736"/>
            <a:ext cx="666109" cy="34391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FortiController </a:t>
            </a:r>
            <a:r>
              <a:rPr lang="en-US" dirty="0" smtClean="0"/>
              <a:t>5103B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7221214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ASIC DP2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0" y="3048000"/>
            <a:ext cx="685800" cy="354082"/>
          </a:xfrm>
          <a:prstGeom prst="rect">
            <a:avLst/>
          </a:prstGeom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57147184"/>
              </p:ext>
            </p:extLst>
          </p:nvPr>
        </p:nvGraphicFramePr>
        <p:xfrm>
          <a:off x="457200" y="3886200"/>
          <a:ext cx="8305800" cy="756876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Traffic throughput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 Mil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Concurrent Session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Mil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  <p:pic>
        <p:nvPicPr>
          <p:cNvPr id="15" name="Picture 14" descr="5903C_front_callou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1676400"/>
            <a:ext cx="4953000" cy="178904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FortiController </a:t>
            </a:r>
            <a:r>
              <a:rPr lang="en-US" dirty="0" smtClean="0"/>
              <a:t>5903C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0944251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 5203B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07971969"/>
              </p:ext>
            </p:extLst>
          </p:nvPr>
        </p:nvGraphicFramePr>
        <p:xfrm>
          <a:off x="457200" y="3886200"/>
          <a:ext cx="8305800" cy="2201216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IPS Throughput </a:t>
                      </a:r>
                      <a:endParaRPr lang="en-US" sz="1000" b="1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7.8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1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2/2.5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effectLst/>
                        </a:rPr>
                        <a:t>Virtual Domains (Default / Max) </a:t>
                      </a:r>
                      <a:endParaRPr lang="en-US" sz="1000" b="1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170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effectLst/>
                        </a:rPr>
                        <a:t>Max Number of FortiAPs 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1024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effectLst/>
                        </a:rPr>
                        <a:t>Max Number of FortiTokens 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1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effectLst/>
                        </a:rPr>
                        <a:t>Client-to-Gateway IPSec VPN Tunnels 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b="1" dirty="0" smtClean="0">
                        <a:solidFill>
                          <a:srgbClr val="36424A"/>
                        </a:solidFill>
                      </a:endParaRPr>
                    </a:p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942" y="1382998"/>
            <a:ext cx="4982737" cy="1960121"/>
          </a:xfrm>
          <a:prstGeom prst="rect">
            <a:avLst/>
          </a:prstGeom>
        </p:spPr>
      </p:pic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</a:t>
            </a:r>
            <a:r>
              <a:rPr lang="en-US" sz="1200" dirty="0" smtClean="0"/>
              <a:t>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/>
              <a:t>2 x </a:t>
            </a:r>
            <a:r>
              <a:rPr lang="fr-FR" sz="1200" dirty="0" smtClean="0"/>
              <a:t>10GE </a:t>
            </a:r>
            <a:r>
              <a:rPr lang="fr-FR" sz="1200" dirty="0"/>
              <a:t>SFP+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</a:t>
            </a:r>
            <a:r>
              <a:rPr lang="en-US" sz="1200" dirty="0" smtClean="0"/>
              <a:t>x GE RJ45 Ports</a:t>
            </a:r>
            <a:endParaRPr lang="en-US" sz="1200" dirty="0"/>
          </a:p>
        </p:txBody>
      </p:sp>
      <p:pic>
        <p:nvPicPr>
          <p:cNvPr id="9" name="Picture 8" descr="dark_FortiASICS_CP7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9151" y="3067811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FortiASICS_NP4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7811"/>
            <a:ext cx="673935" cy="346569"/>
          </a:xfrm>
          <a:prstGeom prst="rect">
            <a:avLst/>
          </a:prstGeom>
          <a:effectLst/>
        </p:spPr>
      </p:pic>
      <p:pic>
        <p:nvPicPr>
          <p:cNvPr id="12" name="Picture 11" descr="dark_Storage_64g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9536" y="3084728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857450619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FortiGate-VM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5695879"/>
              </p:ext>
            </p:extLst>
          </p:nvPr>
        </p:nvGraphicFramePr>
        <p:xfrm>
          <a:off x="252000" y="1260000"/>
          <a:ext cx="8640000" cy="2744647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1440000"/>
                <a:gridCol w="1440000"/>
                <a:gridCol w="1440000"/>
                <a:gridCol w="1440000"/>
                <a:gridCol w="1440000"/>
                <a:gridCol w="1440000"/>
              </a:tblGrid>
              <a:tr h="0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u="none" strike="noStrike" dirty="0" smtClean="0"/>
                        <a:t>FG-VM00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FG-VM01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FG-VM02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FG-VM04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FG-VM08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err="1" smtClean="0">
                          <a:solidFill>
                            <a:schemeClr val="bg1"/>
                          </a:solidFill>
                        </a:rPr>
                        <a:t>vCPU</a:t>
                      </a:r>
                      <a:r>
                        <a:rPr lang="en-US" sz="1100" b="1" dirty="0" smtClean="0">
                          <a:solidFill>
                            <a:schemeClr val="bg1"/>
                          </a:solidFill>
                        </a:rPr>
                        <a:t> (Min / Max)</a:t>
                      </a: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1/1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1/2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1/4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1/8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</a:rPr>
                        <a:t>Network Interface (Min /Max)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</a:rPr>
                        <a:t>Memory </a:t>
                      </a:r>
                      <a:r>
                        <a:rPr lang="en-US" sz="1100" b="1" baseline="0" dirty="0" smtClean="0">
                          <a:solidFill>
                            <a:schemeClr val="bg1"/>
                          </a:solidFill>
                        </a:rPr>
                        <a:t>(Min / Max)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 MB / 512 MB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 MB / 1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512 MB / 3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512 MB / 4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512 MB / 12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</a:rPr>
                        <a:t>Storage Support (Min/Max)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/>
                        <a:t>30 GB / 2TB</a:t>
                      </a:r>
                      <a:endParaRPr lang="en-US" sz="11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</a:rPr>
                        <a:t>Max FortiAP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32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256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1,024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</a:rPr>
                        <a:t>VDOM (Default/Max)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 / 1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10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25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50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10/ 250</a:t>
                      </a:r>
                      <a:endParaRPr lang="en-US" sz="1100" i="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11277" y="6077904"/>
            <a:ext cx="5486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/>
              <a:t>VMware ESX/</a:t>
            </a:r>
            <a:r>
              <a:rPr lang="fr-FR" sz="1000" dirty="0" err="1"/>
              <a:t>ESXi</a:t>
            </a:r>
            <a:r>
              <a:rPr lang="fr-FR" sz="1000" dirty="0"/>
              <a:t> 3.5/4.0/4.1/5.0, Citrix </a:t>
            </a:r>
            <a:r>
              <a:rPr lang="fr-FR" sz="1000" dirty="0" err="1"/>
              <a:t>XenServer</a:t>
            </a:r>
            <a:r>
              <a:rPr lang="fr-FR" sz="1000" dirty="0"/>
              <a:t> 5.6 SP2/6.0, Open Source </a:t>
            </a:r>
            <a:r>
              <a:rPr lang="fr-FR" sz="1000" dirty="0" err="1"/>
              <a:t>Xen</a:t>
            </a:r>
            <a:r>
              <a:rPr lang="fr-FR" sz="1000" dirty="0"/>
              <a:t> 3.4.3 / </a:t>
            </a:r>
            <a:r>
              <a:rPr lang="fr-FR" sz="1000" dirty="0" smtClean="0"/>
              <a:t>4.1</a:t>
            </a:r>
            <a:endParaRPr lang="fr-FR" sz="1000" dirty="0"/>
          </a:p>
        </p:txBody>
      </p:sp>
    </p:spTree>
    <p:extLst>
      <p:ext uri="{BB962C8B-B14F-4D97-AF65-F5344CB8AC3E}">
        <p14:creationId xmlns:p14="http://schemas.microsoft.com/office/powerpoint/2010/main" val="3522412650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118" name="Group 8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900549"/>
              </p:ext>
            </p:extLst>
          </p:nvPr>
        </p:nvGraphicFramePr>
        <p:xfrm>
          <a:off x="252000" y="1260000"/>
          <a:ext cx="8640002" cy="4494762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1197212"/>
                <a:gridCol w="1488558"/>
                <a:gridCol w="1488558"/>
                <a:gridCol w="1488558"/>
                <a:gridCol w="1488558"/>
                <a:gridCol w="1488558"/>
              </a:tblGrid>
              <a:tr h="2456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cs typeface="Arial"/>
                        </a:rPr>
                        <a:t>Max Dist.</a:t>
                      </a: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SFP (GE)</a:t>
                      </a: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cs typeface="Arial"/>
                        </a:rPr>
                        <a:t>XFP (10GE)</a:t>
                      </a: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SFP+ (10GE)</a:t>
                      </a: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cs typeface="Arial"/>
                        </a:rPr>
                        <a:t>QSFP+ (40GE)</a:t>
                      </a: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cs typeface="Arial"/>
                        </a:rPr>
                        <a:t>CFP2 (100GE)</a:t>
                      </a: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</a:tr>
              <a:tr h="3391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cs typeface="Arial"/>
                        </a:rPr>
                        <a:t>10 </a:t>
                      </a: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cs typeface="Arial"/>
                        </a:rPr>
                        <a:t>M</a:t>
                      </a:r>
                      <a:endParaRPr kumimoji="0" 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dirty="0" smtClean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SP-CABLE-ADASFP+</a:t>
                      </a:r>
                      <a:endParaRPr kumimoji="0" lang="en-US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2673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cs typeface="Arial"/>
                        </a:rPr>
                        <a:t>26 </a:t>
                      </a: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cs typeface="Arial"/>
                        </a:rPr>
                        <a:t>M</a:t>
                      </a:r>
                      <a:endParaRPr kumimoji="0" 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dirty="0" smtClean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FG-TRAN-XFPSR</a:t>
                      </a:r>
                      <a:endParaRPr kumimoji="0" lang="en-US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FG-TRAN-SFP+SR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/>
                        </a:rPr>
                        <a:t>FS-TRAN-SFP+SR</a:t>
                      </a:r>
                      <a:endParaRPr kumimoji="0" lang="en-US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81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cs typeface="Arial"/>
                        </a:rPr>
                        <a:t>100 </a:t>
                      </a: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cs typeface="Arial"/>
                        </a:rPr>
                        <a:t>M</a:t>
                      </a:r>
                      <a:endParaRPr kumimoji="0" 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FG-TRAN-GC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+mn-lt"/>
                          <a:cs typeface="Arial"/>
                        </a:rPr>
                        <a:t>FS-TRAN-GC</a:t>
                      </a:r>
                      <a:endParaRPr lang="en-US" sz="1050" dirty="0" smtClean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FG-TRAN-QSFP+SR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(on OM3 MMF)</a:t>
                      </a:r>
                      <a:endParaRPr kumimoji="0" lang="en-US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/>
                        </a:rPr>
                        <a:t>FG-TRAN-CFP2-SR10</a:t>
                      </a:r>
                      <a:endParaRPr kumimoji="0" lang="en-US" sz="105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2980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cs typeface="Arial"/>
                        </a:rPr>
                        <a:t>150 </a:t>
                      </a: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cs typeface="Arial"/>
                        </a:rPr>
                        <a:t>M</a:t>
                      </a:r>
                      <a:endParaRPr kumimoji="0" 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dirty="0" smtClean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FG-TRAN-QSFP+SR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(on OM4 MMF)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595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cs typeface="Arial"/>
                        </a:rPr>
                        <a:t>220 </a:t>
                      </a: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cs typeface="Arial"/>
                        </a:rPr>
                        <a:t>M</a:t>
                      </a:r>
                      <a:endParaRPr kumimoji="0" 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FG-TRAN-SX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+mn-lt"/>
                          <a:cs typeface="Arial"/>
                        </a:rPr>
                        <a:t>FR-TRAN-SX</a:t>
                      </a:r>
                      <a:endParaRPr lang="en-US" sz="1050" dirty="0" smtClean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595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cs typeface="Arial"/>
                        </a:rPr>
                        <a:t>5 </a:t>
                      </a: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cs typeface="Arial"/>
                        </a:rPr>
                        <a:t>KM</a:t>
                      </a:r>
                      <a:endParaRPr kumimoji="0" 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FG-TRAN-LX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+mn-lt"/>
                          <a:cs typeface="Arial"/>
                        </a:rPr>
                        <a:t>FR-TRAN-LX</a:t>
                      </a:r>
                      <a:endParaRPr lang="en-US" sz="1050" dirty="0" smtClean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595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cs typeface="Arial"/>
                        </a:rPr>
                        <a:t>10 </a:t>
                      </a: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cs typeface="Arial"/>
                        </a:rPr>
                        <a:t>KM</a:t>
                      </a:r>
                      <a:endParaRPr kumimoji="0" 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dirty="0" smtClean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FG-TRAN-XFPLR</a:t>
                      </a:r>
                      <a:endParaRPr kumimoji="0" lang="en-US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FG-TRAN-SFP+LR</a:t>
                      </a:r>
                      <a:endParaRPr kumimoji="0" lang="en-US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/>
                        </a:rPr>
                        <a:t>FG-TRAN-CFP2-LR4</a:t>
                      </a:r>
                      <a:endParaRPr kumimoji="0" lang="en-U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2793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cs typeface="Arial"/>
                        </a:rPr>
                        <a:t>90 </a:t>
                      </a: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cs typeface="Arial"/>
                        </a:rPr>
                        <a:t>KM</a:t>
                      </a:r>
                      <a:endParaRPr kumimoji="0" 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+mn-lt"/>
                          <a:cs typeface="Arial"/>
                        </a:rPr>
                        <a:t>FR-TRAN-ZX</a:t>
                      </a:r>
                      <a:endParaRPr lang="en-US" sz="1050" dirty="0" smtClean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2793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cs typeface="Arial"/>
                        </a:rPr>
                        <a:t>Breakout Cable</a:t>
                      </a:r>
                      <a:endParaRPr kumimoji="0" 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 smtClean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/>
                        </a:rPr>
                        <a:t>1 QSFP to 4 SFP, OM3. MMF</a:t>
                      </a:r>
                    </a:p>
                  </a:txBody>
                  <a:tcPr marL="87087" marR="87087" marT="48984" marB="48984" anchor="ctr" horzOverflow="overflow"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/>
                        </a:rPr>
                        <a:t>1 CFP2 to 10 SFP+, SR</a:t>
                      </a:r>
                    </a:p>
                  </a:txBody>
                  <a:tcPr marL="87087" marR="87087" marT="48984" marB="48984" anchor="ctr" horzOverflow="overflow">
                    <a:solidFill>
                      <a:schemeClr val="accent4">
                        <a:lumMod val="50000"/>
                      </a:schemeClr>
                    </a:solidFill>
                  </a:tcPr>
                </a:tc>
              </a:tr>
              <a:tr h="2793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cs typeface="Arial"/>
                        </a:rPr>
                        <a:t>SKU</a:t>
                      </a:r>
                      <a:endParaRPr kumimoji="0" 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dirty="0" smtClean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/>
                        </a:rPr>
                        <a:t>FG-TRAN-QSFP-4XSFP</a:t>
                      </a:r>
                      <a:endParaRPr kumimoji="0" lang="en-U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/>
                        </a:rPr>
                        <a:t>FG-CABLE-SR10-SFP+</a:t>
                      </a:r>
                    </a:p>
                  </a:txBody>
                  <a:tcPr marL="87087" marR="87087" marT="48984" marB="48984" anchor="ctr" horzOverflow="overflow"/>
                </a:tc>
              </a:tr>
              <a:tr h="2793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cs typeface="Arial"/>
                        </a:rPr>
                        <a:t>Length</a:t>
                      </a:r>
                      <a:endParaRPr kumimoji="0" 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dirty="0" smtClean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 M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/>
                        </a:rPr>
                        <a:t>1 M</a:t>
                      </a:r>
                    </a:p>
                  </a:txBody>
                  <a:tcPr marL="87087" marR="87087" marT="48984" marB="48984" anchor="ctr" horzOverflow="overflow"/>
                </a:tc>
              </a:tr>
            </a:tbl>
          </a:graphicData>
        </a:graphic>
      </p:graphicFrame>
      <p:sp>
        <p:nvSpPr>
          <p:cNvPr id="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Transceivers &amp;  Breakout Cables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395799207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118" name="Group 8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3106240"/>
              </p:ext>
            </p:extLst>
          </p:nvPr>
        </p:nvGraphicFramePr>
        <p:xfrm>
          <a:off x="252000" y="1260000"/>
          <a:ext cx="8640000" cy="5020440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827367"/>
                <a:gridCol w="1688122"/>
                <a:gridCol w="4124511"/>
              </a:tblGrid>
              <a:tr h="2799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Available Slots</a:t>
                      </a: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Transceivers Shipped</a:t>
                      </a: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cs typeface="Arial"/>
                        </a:rPr>
                        <a:t>FG60C-SPF</a:t>
                      </a:r>
                      <a:endParaRPr kumimoji="0" 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 SFP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NIL</a:t>
                      </a:r>
                    </a:p>
                  </a:txBody>
                  <a:tcPr marL="87087" marR="87087" marT="48984" marB="48984" anchor="ctr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cs typeface="Arial"/>
                        </a:rPr>
                        <a:t>FG100D</a:t>
                      </a:r>
                      <a:endParaRPr kumimoji="0" 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2 SFP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NIL</a:t>
                      </a:r>
                    </a:p>
                  </a:txBody>
                  <a:tcPr marL="87087" marR="87087" marT="48984" marB="48984" anchor="ctr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cs typeface="Arial"/>
                        </a:rPr>
                        <a:t>FG140D/140D-POE/140D-POE-T1</a:t>
                      </a:r>
                      <a:endParaRPr kumimoji="0" 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2 SFP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NIL</a:t>
                      </a:r>
                    </a:p>
                  </a:txBody>
                  <a:tcPr marL="87087" marR="87087" marT="48984" marB="48984" anchor="ctr" horzOverflow="overflow"/>
                </a:tc>
              </a:tr>
              <a:tr h="24119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cs typeface="Arial"/>
                        </a:rPr>
                        <a:t>FG-200D/200D-POE/240D/240-POE</a:t>
                      </a:r>
                      <a:endParaRPr kumimoji="0" 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2 SFP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NIL</a:t>
                      </a:r>
                    </a:p>
                  </a:txBody>
                  <a:tcPr marL="87087" marR="87087" marT="48984" marB="48984" anchor="ctr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cs typeface="Arial"/>
                        </a:rPr>
                        <a:t>FG-280D-POE</a:t>
                      </a:r>
                    </a:p>
                  </a:txBody>
                  <a:tcPr marL="87087" marR="87087" marT="48984" marB="48984" horzOverflow="overflow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4 SFP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NIL</a:t>
                      </a:r>
                    </a:p>
                  </a:txBody>
                  <a:tcPr marL="87087" marR="87087" marT="48984" marB="48984" anchor="ctr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cs typeface="Arial"/>
                        </a:rPr>
                        <a:t>FG300D/500D</a:t>
                      </a:r>
                      <a:endParaRPr kumimoji="0" 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2 SFP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2x Fiber SX SFP modules (1000BaseSX)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cs typeface="Arial"/>
                        </a:rPr>
                        <a:t>FG600C</a:t>
                      </a:r>
                      <a:endParaRPr kumimoji="0" 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2 SFP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2x Fiber SX SFP modules (1000BaseSX)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2128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cs typeface="Arial"/>
                        </a:rPr>
                        <a:t>FG800C/1000C</a:t>
                      </a:r>
                      <a:endParaRPr kumimoji="0" 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4 SFP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2 SFP+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2x Fiber SX SFP modules (1000BaseSX)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2905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cs typeface="Arial"/>
                        </a:rPr>
                        <a:t>FG-1000D</a:t>
                      </a:r>
                      <a:endParaRPr kumimoji="0" 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2 SFP+</a:t>
                      </a:r>
                    </a:p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16 SFP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NIL</a:t>
                      </a: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10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cs typeface="Arial"/>
                        </a:rPr>
                        <a:t>FG-1200D</a:t>
                      </a:r>
                    </a:p>
                  </a:txBody>
                  <a:tcPr marL="87087" marR="87087" marT="48984" marB="48984" horzOverflow="overflow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"/>
                        </a:rPr>
                        <a:t>4 SFP/+</a:t>
                      </a:r>
                    </a:p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"/>
                        </a:rPr>
                        <a:t>16 SFP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NIL</a:t>
                      </a: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cs typeface="Arial"/>
                        </a:rPr>
                        <a:t>FG1240B</a:t>
                      </a:r>
                      <a:endParaRPr kumimoji="0" 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24 SFP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2x Fiber SX SFP modules (1000BaseSX)</a:t>
                      </a: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1541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cs typeface="Arial"/>
                        </a:rPr>
                        <a:t>FG1500D</a:t>
                      </a:r>
                      <a:endParaRPr kumimoji="0" 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8 SFP/+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16 SFP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2x SFP+ (SR 10GE)</a:t>
                      </a:r>
                    </a:p>
                  </a:txBody>
                  <a:tcPr marL="87087" marR="87087" marT="48984" marB="48984" anchor="ctr" horzOverflow="overflow"/>
                </a:tc>
              </a:tr>
              <a:tr h="4169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cs typeface="Arial"/>
                        </a:rPr>
                        <a:t>FG3040B</a:t>
                      </a:r>
                      <a:endParaRPr kumimoji="0" 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8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10 SFP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2x SFP+ (SR 10GE)</a:t>
                      </a:r>
                    </a:p>
                  </a:txBody>
                  <a:tcPr marL="87087" marR="87087" marT="48984" marB="48984" anchor="ctr" horzOverflow="overflow"/>
                </a:tc>
              </a:tr>
              <a:tr h="41698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cs typeface="Arial"/>
                        </a:rPr>
                        <a:t>FG3140B</a:t>
                      </a:r>
                      <a:endParaRPr lang="en-US" sz="1100" b="1" dirty="0">
                        <a:solidFill>
                          <a:srgbClr val="FFFFFF"/>
                        </a:solidFill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10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10 SFP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2x SFP+ (SR 10GE)</a:t>
                      </a:r>
                    </a:p>
                  </a:txBody>
                  <a:tcPr marL="87087" marR="87087" marT="48984" marB="48984" anchor="ctr" horzOverflow="overflow"/>
                </a:tc>
              </a:tr>
            </a:tbl>
          </a:graphicData>
        </a:graphic>
      </p:graphicFrame>
      <p:sp>
        <p:nvSpPr>
          <p:cNvPr id="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Transceivers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111461997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118" name="Group 8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9029149"/>
              </p:ext>
            </p:extLst>
          </p:nvPr>
        </p:nvGraphicFramePr>
        <p:xfrm>
          <a:off x="252000" y="1260000"/>
          <a:ext cx="8640000" cy="4422871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827367"/>
                <a:gridCol w="1688122"/>
                <a:gridCol w="4124511"/>
              </a:tblGrid>
              <a:tr h="2954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Available Slots</a:t>
                      </a: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Transceivers Shipped</a:t>
                      </a: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cs typeface="Arial"/>
                        </a:rPr>
                        <a:t>FG3240C</a:t>
                      </a:r>
                      <a:endParaRPr kumimoji="0" 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12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16 SFP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2x SFP+ (SR 10GE)</a:t>
                      </a: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cs typeface="Arial"/>
                        </a:rPr>
                        <a:t>FG3200D</a:t>
                      </a:r>
                    </a:p>
                  </a:txBody>
                  <a:tcPr marL="87087" marR="87087" marT="48984" marB="48984" horzOverflow="overflow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48 SFP+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"/>
                        </a:rPr>
                        <a:t>2x SFP+ (SR 10GE)</a:t>
                      </a: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cs typeface="Arial"/>
                        </a:rPr>
                        <a:t>FG3600C</a:t>
                      </a:r>
                    </a:p>
                  </a:txBody>
                  <a:tcPr marL="87087" marR="87087" marT="48984" marB="48984" horzOverflow="overflow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12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16 SFP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2x SFP+ (SR 10GE)</a:t>
                      </a: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cs typeface="Arial"/>
                        </a:rPr>
                        <a:t>FG3700D</a:t>
                      </a:r>
                    </a:p>
                  </a:txBody>
                  <a:tcPr marL="87087" marR="87087" marT="48984" marB="48984" horzOverflow="overflow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4 QSFP+</a:t>
                      </a:r>
                      <a:b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</a:b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20 SFP/+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8 SFP+</a:t>
                      </a: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2x SFP+ (SR 10GE)</a:t>
                      </a: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cs typeface="Arial"/>
                        </a:rPr>
                        <a:t>FG3950B</a:t>
                      </a:r>
                      <a:endParaRPr kumimoji="0" 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2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4 SFP</a:t>
                      </a: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2x SFP+ (SR 10GE)</a:t>
                      </a: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cs typeface="Arial"/>
                        </a:rPr>
                        <a:t>FG5001B</a:t>
                      </a:r>
                      <a:endParaRPr kumimoji="0" 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8 SFP+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2x SFP+ (SR 10GE)</a:t>
                      </a: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cs typeface="Arial"/>
                        </a:rPr>
                        <a:t>FG5001C</a:t>
                      </a:r>
                      <a:endParaRPr kumimoji="0" 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2 SFP+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2x SFP+ (SR 10GE)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cs typeface="Arial"/>
                        </a:rPr>
                        <a:t>FG5001D</a:t>
                      </a:r>
                      <a:endParaRPr kumimoji="0" 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2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2 QSFP+</a:t>
                      </a:r>
                      <a:endParaRPr lang="en-US" sz="1100" dirty="0" smtClean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2x SFP+ (SR 10GE)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cs typeface="Arial"/>
                        </a:rPr>
                        <a:t>FG5101C</a:t>
                      </a:r>
                      <a:endParaRPr kumimoji="0" 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4 SFP+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2x SFP+ (SR 10GE)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cs typeface="Arial"/>
                        </a:rPr>
                        <a:t>FG5003B</a:t>
                      </a:r>
                      <a:endParaRPr kumimoji="0" 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10 SFP+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2x SFP+ (SR 10GE)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cs typeface="Arial"/>
                        </a:rPr>
                        <a:t>FCTL5903C</a:t>
                      </a:r>
                      <a:endParaRPr kumimoji="0" 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2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4 QSFP+</a:t>
                      </a:r>
                      <a:endParaRPr lang="en-US" sz="1100" dirty="0" smtClean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2x SFP+ (SR 10GE)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sp>
        <p:nvSpPr>
          <p:cNvPr id="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Transceivers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1219203498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131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0573301"/>
              </p:ext>
            </p:extLst>
          </p:nvPr>
        </p:nvGraphicFramePr>
        <p:xfrm>
          <a:off x="252000" y="1260000"/>
          <a:ext cx="8640000" cy="4395836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880257"/>
                <a:gridCol w="5759743"/>
              </a:tblGrid>
              <a:tr h="324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Spare/Redundant Power Supplies Option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FG/FWF-20C, 30D/30D-POE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marL="61703" marR="61703" marT="34706" marB="34706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SP-FG20C-PA-XX</a:t>
                      </a:r>
                      <a:endParaRPr lang="en-US" sz="11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FG/FWF-40C,</a:t>
                      </a:r>
                      <a:r>
                        <a:rPr lang="en-US" sz="1100" b="1" baseline="0" dirty="0" smtClean="0">
                          <a:solidFill>
                            <a:srgbClr val="FFFFFF"/>
                          </a:solidFill>
                        </a:rPr>
                        <a:t> 60C, 60D/60D-POE/60D-3G4G, 90D/90D-POE, FG-70D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marL="61703" marR="61703" marT="34706" marB="34706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SP-FG60C-PDC</a:t>
                      </a:r>
                      <a:endParaRPr lang="en-US" sz="11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FG-80D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marL="61703" marR="61703" marT="34706" marB="34706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SP-FG80D-PDC</a:t>
                      </a:r>
                      <a:endParaRPr lang="en-US" sz="11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FG/FWF-80C, 60B, 50B, 30B Series</a:t>
                      </a:r>
                      <a:r>
                        <a:rPr lang="en-US" sz="1100" b="1" baseline="0" dirty="0" smtClean="0">
                          <a:solidFill>
                            <a:srgbClr val="FFFFFF"/>
                          </a:solidFill>
                        </a:rPr>
                        <a:t> 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marL="61703" marR="61703" marT="34706" marB="34706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SP-FG80-PDC </a:t>
                      </a:r>
                      <a:endParaRPr lang="en-US" sz="11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FG-200B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marL="61703" marR="61703" marT="34706" marB="34706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SP-FG310B-RPS,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FRPS-100 </a:t>
                      </a:r>
                      <a:r>
                        <a:rPr lang="en-US" sz="1100" baseline="0" dirty="0" smtClean="0"/>
                        <a:t>(max 2 units)</a:t>
                      </a:r>
                      <a:endParaRPr lang="en-US" sz="11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FG/FWF-92D</a:t>
                      </a:r>
                    </a:p>
                  </a:txBody>
                  <a:tcPr marL="61703" marR="61703" marT="34706" marB="34706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SP-FG92D-PDC</a:t>
                      </a:r>
                      <a:endParaRPr lang="en-US" sz="11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100" b="1" kern="1200" dirty="0" smtClean="0">
                          <a:solidFill>
                            <a:srgbClr val="FFFFFF"/>
                          </a:solidFill>
                        </a:rPr>
                        <a:t>FG-200B-POE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marL="61703" marR="61703" marT="34706" marB="34706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kern="1200" dirty="0" smtClean="0"/>
                        <a:t>NIL</a:t>
                      </a:r>
                      <a:endParaRPr lang="en-US" sz="11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FG-200D,</a:t>
                      </a:r>
                      <a:r>
                        <a:rPr lang="en-US" sz="1100" b="1" baseline="0" dirty="0" smtClean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240D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marL="61703" marR="61703" marT="34706" marB="34706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FRPS-100 </a:t>
                      </a:r>
                      <a:r>
                        <a:rPr lang="en-US" sz="1100" baseline="0" dirty="0" smtClean="0"/>
                        <a:t>(max 2 units)</a:t>
                      </a:r>
                      <a:endParaRPr lang="en-US" sz="1100" dirty="0" smtClean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FG-200D/240D/280-POE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marL="61703" marR="61703" marT="34706" marB="34706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3</a:t>
                      </a:r>
                      <a:r>
                        <a:rPr lang="en-US" sz="1100" baseline="30000" dirty="0" smtClean="0"/>
                        <a:t>rd</a:t>
                      </a:r>
                      <a:r>
                        <a:rPr lang="en-US" sz="1100" baseline="0" dirty="0" smtClean="0"/>
                        <a:t> Party RPS</a:t>
                      </a:r>
                      <a:endParaRPr lang="en-US" sz="1100" dirty="0" smtClean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100" b="1" kern="1200" dirty="0" smtClean="0">
                          <a:solidFill>
                            <a:srgbClr val="FFFFFF"/>
                          </a:solidFill>
                        </a:rPr>
                        <a:t>FG-310B,300C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marL="61703" marR="61703" marT="34706" marB="34706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SP-FG310B-RPS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FRPS-100 </a:t>
                      </a:r>
                      <a:r>
                        <a:rPr lang="en-US" sz="1100" baseline="0" dirty="0" smtClean="0"/>
                        <a:t>(max 4 units)</a:t>
                      </a:r>
                      <a:endParaRPr lang="en-US" sz="1100" dirty="0" smtClean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100" b="1" kern="1200" dirty="0" smtClean="0">
                          <a:solidFill>
                            <a:srgbClr val="FFFFFF"/>
                          </a:solidFill>
                        </a:rPr>
                        <a:t>FG-311B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marL="61703" marR="61703" marT="34706" marB="34706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Inbuilt</a:t>
                      </a:r>
                      <a:r>
                        <a:rPr lang="en-US" sz="1100" baseline="0" dirty="0" smtClean="0"/>
                        <a:t> dual PS </a:t>
                      </a:r>
                      <a:endParaRPr lang="en-US" sz="1100" dirty="0" smtClean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FG-300D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marL="61703" marR="61703" marT="34706" marB="34706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FRPS-100 </a:t>
                      </a:r>
                      <a:r>
                        <a:rPr lang="en-US" sz="1100" baseline="0" dirty="0" smtClean="0"/>
                        <a:t>(max 2 units)</a:t>
                      </a:r>
                      <a:endParaRPr lang="en-US" sz="1100" dirty="0" smtClean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FG-500D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marL="61703" marR="61703" marT="34706" marB="34706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FRPS-100</a:t>
                      </a:r>
                      <a:r>
                        <a:rPr lang="en-US" sz="1100" baseline="0" dirty="0" smtClean="0"/>
                        <a:t> (max 2 units)</a:t>
                      </a:r>
                      <a:endParaRPr lang="en-US" sz="1100" dirty="0" smtClean="0"/>
                    </a:p>
                  </a:txBody>
                  <a:tcPr marL="61703" marR="61703" marT="34706" marB="34706"/>
                </a:tc>
              </a:tr>
            </a:tbl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Power Adapters &amp; Redundant Power Supplies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1386086841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49" name="Rectangle 48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0" name="Rectangle 49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1" name="Rectangle 50"/>
          <p:cNvSpPr/>
          <p:nvPr/>
        </p:nvSpPr>
        <p:spPr bwMode="auto">
          <a:xfrm>
            <a:off x="457200" y="4659801"/>
            <a:ext cx="8229600" cy="436584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2" name="Rectangle 51"/>
          <p:cNvSpPr/>
          <p:nvPr/>
        </p:nvSpPr>
        <p:spPr bwMode="auto">
          <a:xfrm>
            <a:off x="457200" y="164101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3" name="Rectangle 52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4" name="Rectangle 53"/>
          <p:cNvSpPr/>
          <p:nvPr/>
        </p:nvSpPr>
        <p:spPr bwMode="auto">
          <a:xfrm>
            <a:off x="457200" y="2225512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56" name="Rounded Rectangle 55"/>
          <p:cNvSpPr/>
          <p:nvPr/>
        </p:nvSpPr>
        <p:spPr bwMode="auto">
          <a:xfrm>
            <a:off x="4913453" y="2448771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Web</a:t>
            </a:r>
            <a:r>
              <a:rPr kumimoji="0" lang="en-US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UI</a:t>
            </a: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, CLI Dashboard &amp; Statistics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7" name="Picture 56" descr="FortiTech_Laptop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3453" y="3280259"/>
            <a:ext cx="650081" cy="1300162"/>
          </a:xfrm>
          <a:prstGeom prst="rect">
            <a:avLst/>
          </a:prstGeom>
          <a:effectLst>
            <a:outerShdw blurRad="76200" dir="18900000" sy="23000" kx="-1200000" algn="bl">
              <a:srgbClr val="000000">
                <a:alpha val="15000"/>
              </a:srgbClr>
            </a:outerShdw>
          </a:effectLst>
        </p:spPr>
      </p:pic>
      <p:sp>
        <p:nvSpPr>
          <p:cNvPr id="58" name="Rounded Rectangle 57"/>
          <p:cNvSpPr/>
          <p:nvPr/>
        </p:nvSpPr>
        <p:spPr bwMode="auto">
          <a:xfrm>
            <a:off x="6149592" y="2448771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SNMP Monitoring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59" name="Rounded Rectangle 58"/>
          <p:cNvSpPr/>
          <p:nvPr/>
        </p:nvSpPr>
        <p:spPr bwMode="auto">
          <a:xfrm>
            <a:off x="7394146" y="2448771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Syslogging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0" name="Rounded Rectangle 59"/>
          <p:cNvSpPr/>
          <p:nvPr/>
        </p:nvSpPr>
        <p:spPr bwMode="auto">
          <a:xfrm>
            <a:off x="7394146" y="3214944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Email Alerts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1" name="Rounded Rectangle 60"/>
          <p:cNvSpPr/>
          <p:nvPr/>
        </p:nvSpPr>
        <p:spPr bwMode="auto">
          <a:xfrm>
            <a:off x="6149592" y="3214944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In-box Reporting *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2" name="Rounded Rectangle 61"/>
          <p:cNvSpPr/>
          <p:nvPr/>
        </p:nvSpPr>
        <p:spPr bwMode="auto">
          <a:xfrm>
            <a:off x="7394146" y="3966648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SFLOW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3" name="Rounded Rectangle 62"/>
          <p:cNvSpPr/>
          <p:nvPr/>
        </p:nvSpPr>
        <p:spPr bwMode="auto">
          <a:xfrm>
            <a:off x="6149592" y="3966648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Content Archives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1000" y="6248400"/>
            <a:ext cx="21336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Available on selected models.</a:t>
            </a:r>
          </a:p>
        </p:txBody>
      </p:sp>
      <p:sp>
        <p:nvSpPr>
          <p:cNvPr id="55" name="Text Placeholder 29"/>
          <p:cNvSpPr>
            <a:spLocks noGrp="1"/>
          </p:cNvSpPr>
          <p:nvPr>
            <p:ph type="body" sz="quarter" idx="4294967295"/>
          </p:nvPr>
        </p:nvSpPr>
        <p:spPr bwMode="auto">
          <a:xfrm>
            <a:off x="628315" y="2252663"/>
            <a:ext cx="4104105" cy="246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FortiOS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 Operating Systems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Proprietary OS, eliminates vulnerabilities &amp; issues associated with common </a:t>
            </a:r>
            <a:r>
              <a:rPr kumimoji="0" lang="en-US" sz="15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OSes</a:t>
            </a: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Harden and small footprint for security &amp; efficiency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Runs on flash, more reliable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Nearly common feature set across all platform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* Default with 10 VDOMs*</a:t>
            </a:r>
          </a:p>
        </p:txBody>
      </p:sp>
    </p:spTree>
    <p:extLst>
      <p:ext uri="{BB962C8B-B14F-4D97-AF65-F5344CB8AC3E}">
        <p14:creationId xmlns:p14="http://schemas.microsoft.com/office/powerpoint/2010/main" val="18566415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131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5616234"/>
              </p:ext>
            </p:extLst>
          </p:nvPr>
        </p:nvGraphicFramePr>
        <p:xfrm>
          <a:off x="252000" y="1260000"/>
          <a:ext cx="8640000" cy="3694619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880257"/>
                <a:gridCol w="5759743"/>
              </a:tblGrid>
              <a:tr h="324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Spare/Redundant Power Supplies Option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FG-600C, 800C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marL="61703" marR="61703" marT="34706" marB="34706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SP-FG600C-PS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(additional as option)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FG-600C-DC, FG-800C-DC</a:t>
                      </a:r>
                    </a:p>
                  </a:txBody>
                  <a:tcPr marL="61703" marR="61703" marT="34706" marB="34706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SP-FG600C-DC-PS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(additional as option)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FG-620B,</a:t>
                      </a:r>
                      <a:r>
                        <a:rPr lang="en-US" sz="1100" b="1" baseline="0" dirty="0" smtClean="0">
                          <a:solidFill>
                            <a:srgbClr val="FFFFFF"/>
                          </a:solidFill>
                        </a:rPr>
                        <a:t> 621B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marL="61703" marR="61703" marT="34706" marB="34706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SP-FG620B-RPS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FG-1000C, FG-1000C-DC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marL="61703" marR="61703" marT="34706" marB="34706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SP-FG600C-PS, SP-FG600C-DC-PS (spare)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FG-1000D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marL="61703" marR="61703" marT="34706" marB="34706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SP-FXX1000D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FG-1200D</a:t>
                      </a:r>
                    </a:p>
                  </a:txBody>
                  <a:tcPr marL="61703" marR="61703" marT="34706" marB="34706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SP-FG1240B-PS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FG-1240B,</a:t>
                      </a:r>
                      <a:r>
                        <a:rPr lang="en-US" sz="1100" b="1" baseline="0" dirty="0" smtClean="0">
                          <a:solidFill>
                            <a:srgbClr val="FFFFFF"/>
                          </a:solidFill>
                        </a:rPr>
                        <a:t> FG-1500D, FG-3040B, FG-3140B 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marL="61703" marR="61703" marT="34706" marB="34706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SP-FG1240B-PS (spare)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FG-3240C, 3200D,</a:t>
                      </a:r>
                      <a:r>
                        <a:rPr lang="en-US" sz="1100" b="1" baseline="0" dirty="0" smtClean="0">
                          <a:solidFill>
                            <a:srgbClr val="FFFFFF"/>
                          </a:solidFill>
                        </a:rPr>
                        <a:t> FG-3600C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marL="61703" marR="61703" marT="34706" marB="34706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SP-FG3600C-PS (spare)</a:t>
                      </a:r>
                      <a:endParaRPr lang="en-US" sz="11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FG-3700D, FG-3700D-DC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marL="61703" marR="61703" marT="34706" marB="34706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SP-FG3700D-PS, SP-FG3700D-DC-PS 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(spare)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FG-3810A, FG-3810A-DC</a:t>
                      </a:r>
                    </a:p>
                  </a:txBody>
                  <a:tcPr marL="61703" marR="61703" marT="34706" marB="34706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SP-FG3810A-PS, SP-FG3810A-DC-PS  (spare)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FG-3950B, FG-3951B</a:t>
                      </a:r>
                    </a:p>
                  </a:txBody>
                  <a:tcPr marL="61703" marR="61703" marT="34706" marB="34706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SP-FG3950B-PS (spare)</a:t>
                      </a:r>
                      <a:endParaRPr lang="en-US" sz="1100" dirty="0"/>
                    </a:p>
                  </a:txBody>
                  <a:tcPr marL="61703" marR="61703" marT="34706" marB="34706"/>
                </a:tc>
              </a:tr>
            </a:tbl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Power Adapters &amp; Redundant Power Supplies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3394933646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131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6531591"/>
              </p:ext>
            </p:extLst>
          </p:nvPr>
        </p:nvGraphicFramePr>
        <p:xfrm>
          <a:off x="393390" y="1524000"/>
          <a:ext cx="8357220" cy="3417654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1662026"/>
                <a:gridCol w="1662026"/>
                <a:gridCol w="1662026"/>
                <a:gridCol w="1662026"/>
                <a:gridCol w="1709116"/>
              </a:tblGrid>
              <a:tr h="2656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C14 Inlet</a:t>
                      </a:r>
                      <a:br>
                        <a:rPr lang="en-US" sz="1400" b="0" dirty="0" smtClean="0">
                          <a:solidFill>
                            <a:schemeClr val="tx1"/>
                          </a:solidFill>
                        </a:rPr>
                      </a:br>
                      <a:endParaRPr 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87087" marR="87087" marT="48984" marB="48984" anchor="ctr" horzOverflow="overflow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SP-FGPCOR-US</a:t>
                      </a:r>
                    </a:p>
                  </a:txBody>
                  <a:tcPr marL="87087" marR="87087" marT="48984" marB="48984" anchor="ctr" horzOverflow="overflow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SP-FGPCOR-UK</a:t>
                      </a:r>
                    </a:p>
                  </a:txBody>
                  <a:tcPr marL="87087" marR="87087" marT="48984" marB="48984" anchor="ctr" horzOverflow="overflow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SP-FGPCOR-EU</a:t>
                      </a:r>
                    </a:p>
                  </a:txBody>
                  <a:tcPr marL="87087" marR="87087" marT="48984" marB="48984" anchor="ctr" horzOverflow="overflow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SP-FGPCOR-AU	</a:t>
                      </a:r>
                    </a:p>
                  </a:txBody>
                  <a:tcPr marL="87087" marR="87087" marT="48984" marB="48984" anchor="ctr" horzOverflow="overflow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2656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*C6 Inlet</a:t>
                      </a:r>
                    </a:p>
                  </a:txBody>
                  <a:tcPr marL="87087" marR="87087" marT="48984" marB="48984" horzOverflow="overflow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SP-FG60CPCOR-US</a:t>
                      </a:r>
                    </a:p>
                  </a:txBody>
                  <a:tcPr marL="87087" marR="87087" marT="48984" marB="48984" horzOverflow="overflow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SP-FG60CPCOR-UK</a:t>
                      </a:r>
                    </a:p>
                  </a:txBody>
                  <a:tcPr marL="87087" marR="87087" marT="48984" marB="48984" horzOverflow="overflow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SP-FG60CPCOR-EU</a:t>
                      </a:r>
                    </a:p>
                  </a:txBody>
                  <a:tcPr marL="87087" marR="87087" marT="48984" marB="48984" horzOverflow="overflow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SP-FG60CPCOR-AU</a:t>
                      </a:r>
                    </a:p>
                  </a:txBody>
                  <a:tcPr marL="87087" marR="87087" marT="48984" marB="48984" horzOverflow="overflow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242648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</a:txBody>
                  <a:tcPr marL="61703" marR="61703" marT="34706" marB="34706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NEMA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5-15</a:t>
                      </a:r>
                    </a:p>
                  </a:txBody>
                  <a:tcPr marL="61703" marR="61703" marT="34706" marB="34706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BS 1363</a:t>
                      </a:r>
                    </a:p>
                  </a:txBody>
                  <a:tcPr marL="61703" marR="61703" marT="34706" marB="34706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CEE7 VII</a:t>
                      </a:r>
                    </a:p>
                  </a:txBody>
                  <a:tcPr marL="61703" marR="61703" marT="34706" marB="34706"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AS/NZS 3112</a:t>
                      </a:r>
                    </a:p>
                  </a:txBody>
                  <a:tcPr marL="61703" marR="61703" marT="34706" marB="34706">
                    <a:solidFill>
                      <a:srgbClr val="C9C9C9"/>
                    </a:solidFill>
                  </a:tcPr>
                </a:tc>
              </a:tr>
              <a:tr h="242648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</a:txBody>
                  <a:tcPr marL="61703" marR="61703" marT="34706" marB="34706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Type B</a:t>
                      </a:r>
                    </a:p>
                  </a:txBody>
                  <a:tcPr marL="61703" marR="61703" marT="34706" marB="34706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Type G</a:t>
                      </a:r>
                    </a:p>
                  </a:txBody>
                  <a:tcPr marL="61703" marR="61703" marT="34706" marB="34706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Type C, E, F, K</a:t>
                      </a:r>
                    </a:p>
                  </a:txBody>
                  <a:tcPr marL="61703" marR="61703" marT="34706" marB="34706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Type I</a:t>
                      </a:r>
                    </a:p>
                  </a:txBody>
                  <a:tcPr marL="61703" marR="61703" marT="34706" marB="34706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1802735">
                <a:tc>
                  <a:txBody>
                    <a:bodyPr/>
                    <a:lstStyle/>
                    <a:p>
                      <a:endParaRPr lang="en-US" sz="1400" dirty="0" smtClean="0"/>
                    </a:p>
                  </a:txBody>
                  <a:tcPr marL="61703" marR="61703" marT="34706" marB="34706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</a:txBody>
                  <a:tcPr marL="61703" marR="61703" marT="34706" marB="34706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 smtClean="0"/>
                    </a:p>
                  </a:txBody>
                  <a:tcPr marL="61703" marR="61703" marT="34706" marB="34706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 smtClean="0"/>
                    </a:p>
                  </a:txBody>
                  <a:tcPr marL="61703" marR="61703" marT="34706" marB="34706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1703" marR="61703" marT="34706" marB="34706">
                    <a:solidFill>
                      <a:schemeClr val="accent4"/>
                    </a:solidFill>
                  </a:tcPr>
                </a:tc>
              </a:tr>
            </a:tbl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Power Cords</a:t>
            </a:r>
            <a:endParaRPr lang="en-US" b="0" i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4420" y="3276600"/>
            <a:ext cx="1524000" cy="1524000"/>
          </a:xfrm>
          <a:prstGeom prst="rect">
            <a:avLst/>
          </a:prstGeom>
        </p:spPr>
      </p:pic>
      <p:pic>
        <p:nvPicPr>
          <p:cNvPr id="3" name="Picture 2"/>
          <p:cNvPicPr>
            <a:picLocks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26179"/>
          <a:stretch/>
        </p:blipFill>
        <p:spPr>
          <a:xfrm>
            <a:off x="7101741" y="3276600"/>
            <a:ext cx="1537856" cy="1524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96861" y="3276600"/>
            <a:ext cx="1524000" cy="15155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244"/>
          <a:stretch/>
        </p:blipFill>
        <p:spPr>
          <a:xfrm>
            <a:off x="5449301" y="3276600"/>
            <a:ext cx="1543910" cy="1524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33400" y="5486400"/>
            <a:ext cx="480060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hlinkClick r:id="rId7"/>
              </a:rPr>
              <a:t>http://en.wikipedia.org/wiki/</a:t>
            </a:r>
            <a:r>
              <a:rPr lang="en-US" sz="1100" dirty="0" smtClean="0">
                <a:hlinkClick r:id="rId7"/>
              </a:rPr>
              <a:t>AC_power_plugs_and_sockets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dirty="0">
                <a:hlinkClick r:id="rId8"/>
              </a:rPr>
              <a:t>http://kropla.com/electric2.</a:t>
            </a:r>
            <a:r>
              <a:rPr lang="en-US" sz="1100" dirty="0" smtClean="0">
                <a:hlinkClick r:id="rId8"/>
              </a:rPr>
              <a:t>htm</a:t>
            </a:r>
            <a:endParaRPr lang="en-US" sz="1100" dirty="0" smtClean="0"/>
          </a:p>
          <a:p>
            <a:r>
              <a:rPr lang="en-US" sz="900" dirty="0" smtClean="0"/>
              <a:t/>
            </a:r>
            <a:br>
              <a:rPr lang="en-US" sz="900" dirty="0" smtClean="0"/>
            </a:br>
            <a:r>
              <a:rPr lang="en-US" sz="900" dirty="0" smtClean="0"/>
              <a:t>* For </a:t>
            </a:r>
            <a:r>
              <a:rPr lang="en-US" sz="900" dirty="0" smtClean="0">
                <a:solidFill>
                  <a:srgbClr val="000000"/>
                </a:solidFill>
                <a:latin typeface="Lucida Grande"/>
                <a:ea typeface="Lucida Grande"/>
                <a:cs typeface="Lucida Grande"/>
              </a:rPr>
              <a:t>FG-60C </a:t>
            </a:r>
            <a:r>
              <a:rPr lang="en-US" sz="900" dirty="0">
                <a:solidFill>
                  <a:srgbClr val="000000"/>
                </a:solidFill>
                <a:latin typeface="Lucida Grande"/>
                <a:ea typeface="Lucida Grande"/>
                <a:cs typeface="Lucida Grande"/>
              </a:rPr>
              <a:t>and </a:t>
            </a:r>
            <a:r>
              <a:rPr lang="en-US" sz="900" dirty="0" smtClean="0">
                <a:solidFill>
                  <a:srgbClr val="000000"/>
                </a:solidFill>
                <a:latin typeface="Lucida Grande"/>
                <a:ea typeface="Lucida Grande"/>
                <a:cs typeface="Lucida Grande"/>
              </a:rPr>
              <a:t>FG/FWF-40C,</a:t>
            </a:r>
            <a:r>
              <a:rPr lang="en-US" sz="900" dirty="0">
                <a:solidFill>
                  <a:srgbClr val="000000"/>
                </a:solidFill>
                <a:latin typeface="Lucida Grande"/>
                <a:ea typeface="Lucida Grande"/>
                <a:cs typeface="Lucida Grande"/>
              </a:rPr>
              <a:t> FG/FWF-60D &amp; FG/FWF-90D</a:t>
            </a:r>
            <a:endParaRPr lang="en-US" sz="900" dirty="0" smtClean="0"/>
          </a:p>
          <a:p>
            <a:endParaRPr lang="en-US" sz="11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71600" y="2133600"/>
            <a:ext cx="539315" cy="3937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>
                        <a14:foregroundMark x1="26000" y1="66667" x2="19000" y2="63768"/>
                        <a14:foregroundMark x1="49000" y1="34783" x2="49000" y2="44928"/>
                        <a14:foregroundMark x1="76000" y1="59420" x2="76000" y2="6956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71600" y="1600200"/>
            <a:ext cx="533768" cy="36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511474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Hard Disks</a:t>
            </a:r>
            <a:endParaRPr lang="en-US" b="0" i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1359323"/>
              </p:ext>
            </p:extLst>
          </p:nvPr>
        </p:nvGraphicFramePr>
        <p:xfrm>
          <a:off x="251999" y="1260000"/>
          <a:ext cx="8639997" cy="4039048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1518792"/>
                <a:gridCol w="1017315"/>
                <a:gridCol w="1017315"/>
                <a:gridCol w="1017315"/>
                <a:gridCol w="1017315"/>
                <a:gridCol w="1017315"/>
                <a:gridCol w="1017315"/>
                <a:gridCol w="1017315"/>
              </a:tblGrid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SP-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D1000</a:t>
                      </a: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SP-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D1TB</a:t>
                      </a: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SP-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D1TC</a:t>
                      </a: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SP-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D2TC</a:t>
                      </a: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SP-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D2000</a:t>
                      </a: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Arial"/>
                          <a:cs typeface="Arial"/>
                        </a:rPr>
                        <a:t>SP-D2000A</a:t>
                      </a: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+mn-lt"/>
                          <a:cs typeface="Arial"/>
                        </a:rPr>
                        <a:t>SP-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+mn-lt"/>
                          <a:cs typeface="Arial"/>
                        </a:rPr>
                        <a:t>D960</a:t>
                      </a:r>
                      <a:endParaRPr lang="en-US" sz="1300" dirty="0" smtClean="0"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FortiManager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marL="61703" marR="61703" marT="34706" marB="34706"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 smtClean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 smtClean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1000C,</a:t>
                      </a:r>
                      <a:r>
                        <a:rPr lang="en-US" sz="1100" baseline="0" dirty="0" smtClean="0"/>
                        <a:t> 3000C</a:t>
                      </a:r>
                      <a:endParaRPr lang="en-US" sz="1100" dirty="0" smtClean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3000C gen2, 4000D</a:t>
                      </a:r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1000D</a:t>
                      </a:r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 smtClean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3900E</a:t>
                      </a:r>
                    </a:p>
                  </a:txBody>
                  <a:tcPr marL="61703" marR="61703" marT="34706" marB="34706" anchor="ctr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FortiAnalyzer</a:t>
                      </a:r>
                    </a:p>
                  </a:txBody>
                  <a:tcPr marL="61703" marR="61703" marT="34706" marB="34706"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 smtClean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4000B</a:t>
                      </a:r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1000C,</a:t>
                      </a:r>
                      <a:r>
                        <a:rPr lang="en-US" sz="1100" baseline="0" dirty="0" smtClean="0"/>
                        <a:t> 2000B</a:t>
                      </a:r>
                      <a:endParaRPr lang="en-US" sz="1100" dirty="0" smtClean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1000C Gen2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2000B Gen2,</a:t>
                      </a:r>
                      <a:r>
                        <a:rPr lang="en-US" sz="1100" baseline="0" dirty="0" smtClean="0"/>
                        <a:t> 3000D</a:t>
                      </a:r>
                      <a:endParaRPr lang="en-US" sz="1100" dirty="0" smtClean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1000D</a:t>
                      </a:r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/>
                        <a:t>3500D</a:t>
                      </a:r>
                      <a:endParaRPr lang="en-US" sz="1100" dirty="0" smtClean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3900E</a:t>
                      </a:r>
                    </a:p>
                  </a:txBody>
                  <a:tcPr marL="61703" marR="61703" marT="34706" marB="34706" anchor="ctr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FortiMail</a:t>
                      </a:r>
                    </a:p>
                  </a:txBody>
                  <a:tcPr marL="61703" marR="61703" marT="34706" marB="34706"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2000B. 3000C</a:t>
                      </a:r>
                      <a:endParaRPr lang="en-US" sz="11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2000B Gen2,</a:t>
                      </a:r>
                      <a:r>
                        <a:rPr lang="en-US" sz="1100" baseline="0" dirty="0" smtClean="0"/>
                        <a:t> 3000D</a:t>
                      </a:r>
                      <a:endParaRPr lang="en-US" sz="1100" dirty="0" smtClean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1000D</a:t>
                      </a:r>
                      <a:endParaRPr lang="en-US" sz="11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1703" marR="61703" marT="34706" marB="34706" anchor="ctr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FortiWeb</a:t>
                      </a:r>
                    </a:p>
                  </a:txBody>
                  <a:tcPr marL="61703" marR="61703" marT="34706" marB="34706"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1000D</a:t>
                      </a:r>
                      <a:endParaRPr lang="en-US" sz="11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1000C,</a:t>
                      </a:r>
                      <a:r>
                        <a:rPr lang="en-US" sz="1100" baseline="0" dirty="0" smtClean="0"/>
                        <a:t> 3000C</a:t>
                      </a:r>
                      <a:endParaRPr lang="en-US" sz="11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3000D, 4000C, 4000D</a:t>
                      </a:r>
                      <a:endParaRPr lang="en-US" sz="11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1000D</a:t>
                      </a:r>
                      <a:endParaRPr lang="en-US" sz="11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1703" marR="61703" marT="34706" marB="34706" anchor="ctr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FortiDB</a:t>
                      </a:r>
                    </a:p>
                  </a:txBody>
                  <a:tcPr marL="61703" marR="61703" marT="34706" marB="34706"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1000C,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smtClean="0"/>
                        <a:t>2000B</a:t>
                      </a:r>
                      <a:endParaRPr lang="en-US" sz="1100" dirty="0" smtClean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3000D</a:t>
                      </a:r>
                      <a:endParaRPr lang="en-US" sz="11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1000D</a:t>
                      </a:r>
                      <a:endParaRPr lang="en-US" sz="11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1703" marR="61703" marT="34706" marB="34706" anchor="ctr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FortiScan</a:t>
                      </a:r>
                    </a:p>
                  </a:txBody>
                  <a:tcPr marL="61703" marR="61703" marT="34706" marB="34706"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1000D</a:t>
                      </a:r>
                      <a:endParaRPr lang="en-US" sz="11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3000C</a:t>
                      </a:r>
                      <a:endParaRPr lang="en-US" sz="11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3000D</a:t>
                      </a:r>
                      <a:endParaRPr lang="en-US" sz="11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1703" marR="61703" marT="34706" marB="34706" anchor="ctr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FortiAuthenticator</a:t>
                      </a:r>
                      <a:r>
                        <a:rPr lang="en-US" sz="1100" b="1" baseline="0" dirty="0" smtClean="0">
                          <a:solidFill>
                            <a:srgbClr val="FFFFFF"/>
                          </a:solidFill>
                        </a:rPr>
                        <a:t> </a:t>
                      </a:r>
                      <a:endParaRPr lang="en-US" sz="11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marL="61703" marR="61703" marT="34706" marB="34706"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1000C,</a:t>
                      </a:r>
                      <a:r>
                        <a:rPr lang="en-US" sz="1100" baseline="0" dirty="0" smtClean="0"/>
                        <a:t> 3000B</a:t>
                      </a:r>
                      <a:endParaRPr lang="en-US" sz="11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3000D</a:t>
                      </a:r>
                      <a:endParaRPr lang="en-US" sz="11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1000D</a:t>
                      </a:r>
                      <a:endParaRPr lang="en-US" sz="11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1703" marR="61703" marT="34706" marB="34706" anchor="ctr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FortiCache</a:t>
                      </a:r>
                    </a:p>
                  </a:txBody>
                  <a:tcPr marL="61703" marR="61703" marT="34706" marB="34706"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1000C, 3000C</a:t>
                      </a:r>
                      <a:endParaRPr lang="en-US" sz="11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1000C Gen2, 3000D</a:t>
                      </a:r>
                      <a:endParaRPr lang="en-US" sz="11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1000D</a:t>
                      </a:r>
                      <a:endParaRPr lang="en-US" sz="11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1703" marR="61703" marT="34706" marB="34706" anchor="ctr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>
                          <a:solidFill>
                            <a:srgbClr val="FFFFFF"/>
                          </a:solidFill>
                        </a:rPr>
                        <a:t>FortiSandbox</a:t>
                      </a:r>
                    </a:p>
                  </a:txBody>
                  <a:tcPr marL="61703" marR="61703" marT="34706" marB="34706"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3000D</a:t>
                      </a:r>
                      <a:endParaRPr lang="en-US" sz="11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1000D</a:t>
                      </a:r>
                      <a:endParaRPr lang="en-US" sz="11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1703" marR="61703" marT="34706" marB="34706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0614840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221" name="Group 2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9059193"/>
              </p:ext>
            </p:extLst>
          </p:nvPr>
        </p:nvGraphicFramePr>
        <p:xfrm>
          <a:off x="251999" y="1260000"/>
          <a:ext cx="8640003" cy="4593924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1560107"/>
                <a:gridCol w="884987"/>
                <a:gridCol w="884987"/>
                <a:gridCol w="884987"/>
                <a:gridCol w="884987"/>
                <a:gridCol w="884987"/>
                <a:gridCol w="884987"/>
                <a:gridCol w="884987"/>
                <a:gridCol w="884987"/>
              </a:tblGrid>
              <a:tr h="6386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ea typeface="MS PGothic" pitchFamily="34" charset="-128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310B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311B</a:t>
                      </a: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ea typeface="MS PGothic" pitchFamily="34" charset="-128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620B</a:t>
                      </a: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ea typeface="MS PGothic" pitchFamily="34" charset="-128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FG 1240B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ea typeface="MS PGothic" pitchFamily="34" charset="-128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FG 3016B</a:t>
                      </a: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ea typeface="MS PGothic" pitchFamily="34" charset="-128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FG 3600A</a:t>
                      </a: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ea typeface="MS PGothic" pitchFamily="34" charset="-128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FG 3810A</a:t>
                      </a: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ea typeface="MS PGothic" pitchFamily="34" charset="-128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FG 5001A-SW</a:t>
                      </a: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ea typeface="MS PGothic" pitchFamily="34" charset="-128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FG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5001A-DW</a:t>
                      </a: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ea typeface="MS PGothic" pitchFamily="34" charset="-128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</a:tr>
              <a:tr h="3251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</a:rPr>
                        <a:t>ASM-FB4 Module</a:t>
                      </a:r>
                      <a:endParaRPr kumimoji="0" 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1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1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 ●</a:t>
                      </a:r>
                      <a:endParaRPr kumimoji="0" lang="en-US" sz="11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251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</a:rPr>
                        <a:t>ADM-FB8 Module</a:t>
                      </a:r>
                      <a:endParaRPr kumimoji="0" 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 ●</a:t>
                      </a:r>
                      <a:endParaRPr kumimoji="0" lang="en-US" sz="11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1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251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</a:rPr>
                        <a:t>ADM-XB2 Module</a:t>
                      </a:r>
                      <a:endParaRPr kumimoji="0" 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 ●</a:t>
                      </a: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1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251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</a:rPr>
                        <a:t>ASM-CX4 Module</a:t>
                      </a:r>
                      <a:endParaRPr kumimoji="0" 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1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 ●</a:t>
                      </a:r>
                      <a:endParaRPr kumimoji="0" lang="en-US" sz="11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251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</a:rPr>
                        <a:t>ASM-FX2 Module</a:t>
                      </a:r>
                      <a:endParaRPr kumimoji="0" 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●</a:t>
                      </a:r>
                      <a:endParaRPr kumimoji="0" 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uLnTx/>
                        <a:uFillTx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1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 ●</a:t>
                      </a:r>
                      <a:endParaRPr kumimoji="0" lang="en-US" sz="11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251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</a:rPr>
                        <a:t>ASM-CE4 Module</a:t>
                      </a:r>
                      <a:endParaRPr kumimoji="0" 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 ● ●*</a:t>
                      </a:r>
                      <a:endParaRPr kumimoji="0" lang="en-US" sz="11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251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</a:rPr>
                        <a:t>ADM-XE2 Module</a:t>
                      </a:r>
                      <a:endParaRPr kumimoji="0" 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 ● ●*</a:t>
                      </a:r>
                      <a:endParaRPr kumimoji="0" lang="en-US" sz="11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251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</a:rPr>
                        <a:t>ASM-ET4 Module</a:t>
                      </a:r>
                      <a:endParaRPr kumimoji="0" 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1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251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</a:rPr>
                        <a:t>ASM-SAS Module</a:t>
                      </a:r>
                      <a:endParaRPr kumimoji="0" 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1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1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1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1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1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1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251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</a:rPr>
                        <a:t>ASM-S08 Module</a:t>
                      </a:r>
                      <a:endParaRPr kumimoji="0" 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251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</a:rPr>
                        <a:t>ADM-FE8 Module</a:t>
                      </a:r>
                      <a:endParaRPr kumimoji="0" 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 ●^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251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</a:rPr>
                        <a:t>ADM-XD4 </a:t>
                      </a:r>
                      <a:r>
                        <a:rPr kumimoji="0" lang="en-US" sz="11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</a:rPr>
                        <a:t>Module</a:t>
                      </a:r>
                      <a:endParaRPr kumimoji="0" 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●</a:t>
                      </a: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sp>
        <p:nvSpPr>
          <p:cNvPr id="40071" name="Text Box 228"/>
          <p:cNvSpPr txBox="1">
            <a:spLocks noChangeArrowheads="1"/>
          </p:cNvSpPr>
          <p:nvPr/>
        </p:nvSpPr>
        <p:spPr bwMode="auto">
          <a:xfrm>
            <a:off x="248307" y="6045135"/>
            <a:ext cx="3883240" cy="219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4785" tIns="32393" rIns="64785" bIns="32393">
            <a:prstTxWarp prst="textNoShape">
              <a:avLst/>
            </a:prstTxWarp>
            <a:spAutoFit/>
          </a:bodyPr>
          <a:lstStyle/>
          <a:p>
            <a:pPr defTabSz="914417"/>
            <a:r>
              <a:rPr lang="en-US" sz="1000" dirty="0"/>
              <a:t>* max 2 modules total among CE4 &amp; </a:t>
            </a:r>
            <a:r>
              <a:rPr lang="en-US" sz="1000" dirty="0" smtClean="0"/>
              <a:t>XE2              ^ Requires V4.2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FortiGate Modules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4292067358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221" name="Group 2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3288543"/>
              </p:ext>
            </p:extLst>
          </p:nvPr>
        </p:nvGraphicFramePr>
        <p:xfrm>
          <a:off x="251999" y="1260000"/>
          <a:ext cx="8640003" cy="1113384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1560107"/>
                <a:gridCol w="884987"/>
                <a:gridCol w="884987"/>
                <a:gridCol w="884987"/>
                <a:gridCol w="884987"/>
                <a:gridCol w="884987"/>
                <a:gridCol w="884987"/>
                <a:gridCol w="884987"/>
                <a:gridCol w="884987"/>
              </a:tblGrid>
              <a:tr h="3831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ea typeface="MS PGothic" pitchFamily="34" charset="-128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310B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311B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ea typeface="MS PGothic" pitchFamily="34" charset="-128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620B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ea typeface="MS PGothic" pitchFamily="34" charset="-128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FG 1240B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ea typeface="MS PGothic" pitchFamily="34" charset="-128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FG 3016B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ea typeface="MS PGothic" pitchFamily="34" charset="-128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FG 3600A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ea typeface="MS PGothic" pitchFamily="34" charset="-128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FG 3810A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ea typeface="MS PGothic" pitchFamily="34" charset="-128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FG 5001A-SW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ea typeface="MS PGothic" pitchFamily="34" charset="-128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FG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5001A-DW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ea typeface="MS PGothic" pitchFamily="34" charset="-128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cs typeface="Arial"/>
                        </a:rPr>
                        <a:t>RTM-XB2 Module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cs typeface="Arial"/>
                        </a:rPr>
                        <a:t>RTM-XD2 Module</a:t>
                      </a:r>
                      <a:endParaRPr kumimoji="0" 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/>
                        <a:ea typeface="MS PGothic" pitchFamily="34" charset="-128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/>
                        <a:ea typeface="MS PGothic" pitchFamily="34" charset="-128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/>
                        <a:ea typeface="MS PGothic" pitchFamily="34" charset="-128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/>
                        <a:ea typeface="MS PGothic" pitchFamily="34" charset="-128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FG 5050 &amp; FG 5140 Chassis</a:t>
                      </a: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/>
                        <a:ea typeface="MS PGothic" pitchFamily="34" charset="-128"/>
                        <a:cs typeface="Arial"/>
                      </a:endParaRPr>
                    </a:p>
                  </a:txBody>
                  <a:tcPr marL="87087" marR="87087" marT="48984" marB="48984" anchor="ctr" horzOverflow="overflow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9E5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7537070"/>
              </p:ext>
            </p:extLst>
          </p:nvPr>
        </p:nvGraphicFramePr>
        <p:xfrm>
          <a:off x="252000" y="2840548"/>
          <a:ext cx="8640000" cy="2145577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632184"/>
                <a:gridCol w="3174699"/>
                <a:gridCol w="2833117"/>
              </a:tblGrid>
              <a:tr h="3831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 Modules (3950B)</a:t>
                      </a: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Interface</a:t>
                      </a: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ASIC</a:t>
                      </a: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</a:rPr>
                        <a:t>FMC-XD2 </a:t>
                      </a:r>
                      <a:r>
                        <a:rPr kumimoji="0" lang="en-US" sz="11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</a:rPr>
                        <a:t>Module</a:t>
                      </a:r>
                      <a:endParaRPr kumimoji="0" 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10-Gig SFP+ ports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NP4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</a:rPr>
                        <a:t>FMC-XG2 Module</a:t>
                      </a:r>
                      <a:endParaRPr kumimoji="0" 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10-Gig SFP+ ports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SP2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</a:rPr>
                        <a:t>FMC-C20 Module</a:t>
                      </a:r>
                      <a:endParaRPr kumimoji="0" 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20x 10/100/100 Copper ports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NP4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</a:rPr>
                        <a:t>FMC-F20 Module</a:t>
                      </a:r>
                      <a:endParaRPr kumimoji="0" 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1-Gig SFP slots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NP4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</a:rPr>
                        <a:t>FMC-XH0 Module</a:t>
                      </a:r>
                      <a:endParaRPr kumimoji="0" 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NIL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SP3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6497152"/>
              </p:ext>
            </p:extLst>
          </p:nvPr>
        </p:nvGraphicFramePr>
        <p:xfrm>
          <a:off x="252000" y="5256969"/>
          <a:ext cx="8640000" cy="735673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632184"/>
                <a:gridCol w="6007816"/>
              </a:tblGrid>
              <a:tr h="3831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FSM Modules</a:t>
                      </a: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Supported Models</a:t>
                      </a: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>
                    <a:solidFill>
                      <a:srgbClr val="3C3C3C"/>
                    </a:solidFill>
                  </a:tcPr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</a:rPr>
                        <a:t>FSM-064</a:t>
                      </a:r>
                      <a:endParaRPr kumimoji="0" 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FG-3951B , FG-1240B and 1240B-DC, FG-311B, FG-200B and FG-200B-POE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FortiGate Modules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3896441332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invGray">
          <a:xfrm>
            <a:off x="853440" y="2806868"/>
            <a:ext cx="8290560" cy="846744"/>
          </a:xfrm>
          <a:prstGeom prst="rect">
            <a:avLst/>
          </a:prstGeom>
          <a:solidFill>
            <a:srgbClr val="3C3C3C"/>
          </a:solidFill>
          <a:ln w="28575">
            <a:noFill/>
            <a:round/>
            <a:headEnd/>
            <a:tailEnd/>
          </a:ln>
          <a:extLst/>
        </p:spPr>
        <p:txBody>
          <a:bodyPr wrap="square" rtlCol="0" anchor="ctr"/>
          <a:lstStyle/>
          <a:p>
            <a:pPr marL="914400" lvl="4" defTabSz="342879"/>
            <a:endParaRPr lang="en-US" sz="2000" b="1" dirty="0">
              <a:solidFill>
                <a:schemeClr val="bg1"/>
              </a:solidFill>
              <a:cs typeface="Arial Narrow"/>
            </a:endParaRPr>
          </a:p>
        </p:txBody>
      </p:sp>
      <p:sp>
        <p:nvSpPr>
          <p:cNvPr id="7" name="Rectangle 6"/>
          <p:cNvSpPr/>
          <p:nvPr/>
        </p:nvSpPr>
        <p:spPr bwMode="invGray">
          <a:xfrm>
            <a:off x="0" y="2806868"/>
            <a:ext cx="828842" cy="846744"/>
          </a:xfrm>
          <a:prstGeom prst="rect">
            <a:avLst/>
          </a:prstGeom>
          <a:solidFill>
            <a:srgbClr val="324040"/>
          </a:solidFill>
          <a:ln w="28575">
            <a:noFill/>
            <a:round/>
            <a:headEnd/>
            <a:tailEnd/>
          </a:ln>
          <a:extLst/>
        </p:spPr>
        <p:txBody>
          <a:bodyPr wrap="square" rtlCol="0" anchor="ctr"/>
          <a:lstStyle/>
          <a:p>
            <a:pPr marL="914400" lvl="4" defTabSz="342879"/>
            <a:endParaRPr lang="en-US" sz="2000" b="1" dirty="0">
              <a:solidFill>
                <a:schemeClr val="bg1"/>
              </a:solidFill>
              <a:cs typeface="Arial Narrow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2309797" y="2681146"/>
            <a:ext cx="5125446" cy="1098425"/>
          </a:xfrm>
        </p:spPr>
        <p:txBody>
          <a:bodyPr anchor="ctr"/>
          <a:lstStyle/>
          <a:p>
            <a:pPr marL="0" indent="0" algn="ctr">
              <a:buNone/>
            </a:pPr>
            <a:r>
              <a:rPr lang="en-US" sz="3600" b="1" dirty="0">
                <a:solidFill>
                  <a:srgbClr val="FFFFFF"/>
                </a:solidFill>
              </a:rPr>
              <a:t>FortiOS 5.2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08" y="2897827"/>
            <a:ext cx="687614" cy="689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12937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AutoShape 4"/>
          <p:cNvSpPr>
            <a:spLocks noChangeArrowheads="1"/>
          </p:cNvSpPr>
          <p:nvPr/>
        </p:nvSpPr>
        <p:spPr bwMode="auto">
          <a:xfrm>
            <a:off x="685800" y="1295400"/>
            <a:ext cx="8305800" cy="457200"/>
          </a:xfrm>
          <a:prstGeom prst="chevron">
            <a:avLst>
              <a:gd name="adj" fmla="val 0"/>
            </a:avLst>
          </a:prstGeom>
          <a:gradFill rotWithShape="1"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accent4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it-IT">
              <a:latin typeface="Arial" pitchFamily="-107" charset="0"/>
            </a:endParaRPr>
          </a:p>
        </p:txBody>
      </p:sp>
      <p:sp>
        <p:nvSpPr>
          <p:cNvPr id="21510" name="Oval 5"/>
          <p:cNvSpPr>
            <a:spLocks noChangeArrowheads="1"/>
          </p:cNvSpPr>
          <p:nvPr/>
        </p:nvSpPr>
        <p:spPr bwMode="auto">
          <a:xfrm>
            <a:off x="1159996" y="1595268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1511" name="Text Box 8"/>
          <p:cNvSpPr txBox="1">
            <a:spLocks noChangeArrowheads="1"/>
          </p:cNvSpPr>
          <p:nvPr/>
        </p:nvSpPr>
        <p:spPr bwMode="auto">
          <a:xfrm>
            <a:off x="1083796" y="1295400"/>
            <a:ext cx="635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/>
              <a:t>2005</a:t>
            </a:r>
          </a:p>
        </p:txBody>
      </p:sp>
      <p:sp>
        <p:nvSpPr>
          <p:cNvPr id="21512" name="Oval 9"/>
          <p:cNvSpPr>
            <a:spLocks noChangeArrowheads="1"/>
          </p:cNvSpPr>
          <p:nvPr/>
        </p:nvSpPr>
        <p:spPr bwMode="auto">
          <a:xfrm>
            <a:off x="2514600" y="1595268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1513" name="Text Box 10"/>
          <p:cNvSpPr txBox="1">
            <a:spLocks noChangeArrowheads="1"/>
          </p:cNvSpPr>
          <p:nvPr/>
        </p:nvSpPr>
        <p:spPr bwMode="auto">
          <a:xfrm>
            <a:off x="2438400" y="1295400"/>
            <a:ext cx="635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/>
              <a:t>2007</a:t>
            </a:r>
          </a:p>
        </p:txBody>
      </p:sp>
      <p:sp>
        <p:nvSpPr>
          <p:cNvPr id="21514" name="Oval 11"/>
          <p:cNvSpPr>
            <a:spLocks noChangeArrowheads="1"/>
          </p:cNvSpPr>
          <p:nvPr/>
        </p:nvSpPr>
        <p:spPr bwMode="auto">
          <a:xfrm>
            <a:off x="3853054" y="1595268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1515" name="Text Box 12"/>
          <p:cNvSpPr txBox="1">
            <a:spLocks noChangeArrowheads="1"/>
          </p:cNvSpPr>
          <p:nvPr/>
        </p:nvSpPr>
        <p:spPr bwMode="auto">
          <a:xfrm>
            <a:off x="3581400" y="1295400"/>
            <a:ext cx="9636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 dirty="0"/>
              <a:t>2009/Q1</a:t>
            </a:r>
          </a:p>
        </p:txBody>
      </p:sp>
      <p:sp>
        <p:nvSpPr>
          <p:cNvPr id="21516" name="Oval 13"/>
          <p:cNvSpPr>
            <a:spLocks noChangeArrowheads="1"/>
          </p:cNvSpPr>
          <p:nvPr/>
        </p:nvSpPr>
        <p:spPr bwMode="auto">
          <a:xfrm>
            <a:off x="5266700" y="1595268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1517" name="Text Box 14"/>
          <p:cNvSpPr txBox="1">
            <a:spLocks noChangeArrowheads="1"/>
          </p:cNvSpPr>
          <p:nvPr/>
        </p:nvSpPr>
        <p:spPr bwMode="auto">
          <a:xfrm>
            <a:off x="4953000" y="1295400"/>
            <a:ext cx="9636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 dirty="0"/>
              <a:t>2009/Q3</a:t>
            </a:r>
          </a:p>
        </p:txBody>
      </p:sp>
      <p:graphicFrame>
        <p:nvGraphicFramePr>
          <p:cNvPr id="41074" name="Group 1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2804387"/>
              </p:ext>
            </p:extLst>
          </p:nvPr>
        </p:nvGraphicFramePr>
        <p:xfrm>
          <a:off x="152399" y="1828800"/>
          <a:ext cx="8839201" cy="1524635"/>
        </p:xfrm>
        <a:graphic>
          <a:graphicData uri="http://schemas.openxmlformats.org/drawingml/2006/table">
            <a:tbl>
              <a:tblPr/>
              <a:tblGrid>
                <a:gridCol w="441331"/>
                <a:gridCol w="1399645"/>
                <a:gridCol w="1399645"/>
                <a:gridCol w="1399645"/>
                <a:gridCol w="1399645"/>
                <a:gridCol w="1399645"/>
                <a:gridCol w="1399645"/>
              </a:tblGrid>
              <a:tr h="303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 2.8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 3.0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 4.0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V4.1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 4.2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 4.3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158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New Key functionalities</a:t>
                      </a:r>
                    </a:p>
                  </a:txBody>
                  <a:tcPr vert="vert270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 </a:t>
                      </a:r>
                      <a:r>
                        <a:rPr kumimoji="0" 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Antispam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SSL 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VPN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IM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/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P2P </a:t>
                      </a: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mgmt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DLP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WAN Opt.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SSL 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Proxy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App 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Control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Wireless ctrl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IPv6 UTM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SQL Logging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endParaRPr kumimoji="0" lang="it-IT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New GUI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Network VM</a:t>
                      </a:r>
                      <a:endParaRPr kumimoji="0" lang="it-IT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it-IT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Token</a:t>
                      </a: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 Server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ICAP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" charset="0"/>
              </a:rPr>
              <a:t>FortiOS Software Evolution</a:t>
            </a:r>
            <a:endParaRPr lang="en-US" dirty="0"/>
          </a:p>
        </p:txBody>
      </p:sp>
      <p:sp>
        <p:nvSpPr>
          <p:cNvPr id="14" name="Oval 13"/>
          <p:cNvSpPr>
            <a:spLocks noChangeArrowheads="1"/>
          </p:cNvSpPr>
          <p:nvPr/>
        </p:nvSpPr>
        <p:spPr bwMode="auto">
          <a:xfrm>
            <a:off x="6553200" y="1600200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6172200" y="1295400"/>
            <a:ext cx="102080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 dirty="0" smtClean="0"/>
              <a:t>2010/Q1</a:t>
            </a:r>
            <a:endParaRPr lang="en-US" sz="1600" i="1" dirty="0"/>
          </a:p>
        </p:txBody>
      </p: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8077200" y="1600200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6" name="Text Box 14"/>
          <p:cNvSpPr txBox="1">
            <a:spLocks noChangeArrowheads="1"/>
          </p:cNvSpPr>
          <p:nvPr/>
        </p:nvSpPr>
        <p:spPr bwMode="auto">
          <a:xfrm>
            <a:off x="7696200" y="1295400"/>
            <a:ext cx="100557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 dirty="0" smtClean="0"/>
              <a:t>2011/Q3</a:t>
            </a:r>
            <a:endParaRPr lang="en-US" sz="1600" i="1" dirty="0"/>
          </a:p>
        </p:txBody>
      </p:sp>
      <p:sp>
        <p:nvSpPr>
          <p:cNvPr id="39" name="AutoShape 4"/>
          <p:cNvSpPr>
            <a:spLocks noChangeArrowheads="1"/>
          </p:cNvSpPr>
          <p:nvPr/>
        </p:nvSpPr>
        <p:spPr bwMode="auto">
          <a:xfrm>
            <a:off x="685800" y="3505200"/>
            <a:ext cx="8305800" cy="457200"/>
          </a:xfrm>
          <a:custGeom>
            <a:avLst/>
            <a:gdLst>
              <a:gd name="connsiteX0" fmla="*/ 0 w 8305800"/>
              <a:gd name="connsiteY0" fmla="*/ 0 h 457200"/>
              <a:gd name="connsiteX1" fmla="*/ 8140755 w 8305800"/>
              <a:gd name="connsiteY1" fmla="*/ 0 h 457200"/>
              <a:gd name="connsiteX2" fmla="*/ 8305800 w 8305800"/>
              <a:gd name="connsiteY2" fmla="*/ 228600 h 457200"/>
              <a:gd name="connsiteX3" fmla="*/ 8140755 w 8305800"/>
              <a:gd name="connsiteY3" fmla="*/ 457200 h 457200"/>
              <a:gd name="connsiteX4" fmla="*/ 0 w 8305800"/>
              <a:gd name="connsiteY4" fmla="*/ 457200 h 457200"/>
              <a:gd name="connsiteX5" fmla="*/ 165045 w 8305800"/>
              <a:gd name="connsiteY5" fmla="*/ 228600 h 457200"/>
              <a:gd name="connsiteX6" fmla="*/ 0 w 8305800"/>
              <a:gd name="connsiteY6" fmla="*/ 0 h 457200"/>
              <a:gd name="connsiteX0" fmla="*/ 0 w 8305800"/>
              <a:gd name="connsiteY0" fmla="*/ 0 h 457200"/>
              <a:gd name="connsiteX1" fmla="*/ 8140755 w 8305800"/>
              <a:gd name="connsiteY1" fmla="*/ 0 h 457200"/>
              <a:gd name="connsiteX2" fmla="*/ 8305800 w 8305800"/>
              <a:gd name="connsiteY2" fmla="*/ 228600 h 457200"/>
              <a:gd name="connsiteX3" fmla="*/ 8140755 w 8305800"/>
              <a:gd name="connsiteY3" fmla="*/ 457200 h 457200"/>
              <a:gd name="connsiteX4" fmla="*/ 0 w 8305800"/>
              <a:gd name="connsiteY4" fmla="*/ 457200 h 457200"/>
              <a:gd name="connsiteX5" fmla="*/ 0 w 8305800"/>
              <a:gd name="connsiteY5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05800" h="457200">
                <a:moveTo>
                  <a:pt x="0" y="0"/>
                </a:moveTo>
                <a:lnTo>
                  <a:pt x="8140755" y="0"/>
                </a:lnTo>
                <a:lnTo>
                  <a:pt x="8305800" y="228600"/>
                </a:lnTo>
                <a:lnTo>
                  <a:pt x="8140755" y="457200"/>
                </a:lnTo>
                <a:lnTo>
                  <a:pt x="0" y="45720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accent4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it-IT">
              <a:latin typeface="Arial" pitchFamily="-107" charset="0"/>
            </a:endParaRPr>
          </a:p>
        </p:txBody>
      </p:sp>
      <p:sp>
        <p:nvSpPr>
          <p:cNvPr id="40" name="Oval 5"/>
          <p:cNvSpPr>
            <a:spLocks noChangeArrowheads="1"/>
          </p:cNvSpPr>
          <p:nvPr/>
        </p:nvSpPr>
        <p:spPr bwMode="auto">
          <a:xfrm>
            <a:off x="1159996" y="3805068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1" name="Text Box 8"/>
          <p:cNvSpPr txBox="1">
            <a:spLocks noChangeArrowheads="1"/>
          </p:cNvSpPr>
          <p:nvPr/>
        </p:nvSpPr>
        <p:spPr bwMode="auto">
          <a:xfrm>
            <a:off x="1083796" y="3505200"/>
            <a:ext cx="1020805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 dirty="0" smtClean="0"/>
              <a:t>2012/Q4</a:t>
            </a:r>
            <a:endParaRPr lang="en-US" sz="1600" i="1" dirty="0"/>
          </a:p>
          <a:p>
            <a:endParaRPr lang="en-US" sz="1600" i="1" dirty="0"/>
          </a:p>
        </p:txBody>
      </p:sp>
      <p:sp>
        <p:nvSpPr>
          <p:cNvPr id="42" name="Oval 9"/>
          <p:cNvSpPr>
            <a:spLocks noChangeArrowheads="1"/>
          </p:cNvSpPr>
          <p:nvPr/>
        </p:nvSpPr>
        <p:spPr bwMode="auto">
          <a:xfrm>
            <a:off x="2318055" y="3805068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3" name="Text Box 10"/>
          <p:cNvSpPr txBox="1">
            <a:spLocks noChangeArrowheads="1"/>
          </p:cNvSpPr>
          <p:nvPr/>
        </p:nvSpPr>
        <p:spPr bwMode="auto">
          <a:xfrm>
            <a:off x="2241855" y="3505200"/>
            <a:ext cx="102080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 dirty="0" smtClean="0"/>
              <a:t>2014/Q2</a:t>
            </a:r>
            <a:endParaRPr lang="en-US" sz="1600" i="1" dirty="0"/>
          </a:p>
        </p:txBody>
      </p:sp>
      <p:graphicFrame>
        <p:nvGraphicFramePr>
          <p:cNvPr id="48" name="Group 1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3911334"/>
              </p:ext>
            </p:extLst>
          </p:nvPr>
        </p:nvGraphicFramePr>
        <p:xfrm>
          <a:off x="152399" y="4038600"/>
          <a:ext cx="8839201" cy="2029968"/>
        </p:xfrm>
        <a:graphic>
          <a:graphicData uri="http://schemas.openxmlformats.org/drawingml/2006/table">
            <a:tbl>
              <a:tblPr/>
              <a:tblGrid>
                <a:gridCol w="441331"/>
                <a:gridCol w="1399645"/>
                <a:gridCol w="1399645"/>
                <a:gridCol w="1399645"/>
                <a:gridCol w="1399645"/>
                <a:gridCol w="1399645"/>
                <a:gridCol w="1399645"/>
              </a:tblGrid>
              <a:tr h="303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 5.0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C394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 5.2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C394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C394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C394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C394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C3945"/>
                    </a:solidFill>
                  </a:tcPr>
                </a:tc>
              </a:tr>
              <a:tr h="1158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New Key functionalities</a:t>
                      </a:r>
                    </a:p>
                  </a:txBody>
                  <a:tcPr vert="vert270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 </a:t>
                      </a:r>
                      <a:r>
                        <a:rPr kumimoji="0" lang="en-US" sz="1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Client reputation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Sandbox integration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Endpoint control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Device based policy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FortiView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Deep Flow AV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Software performance optimization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endParaRPr kumimoji="0" lang="it-IT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endParaRPr kumimoji="0" lang="it-IT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endParaRPr kumimoji="0" lang="it-IT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0157646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Title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dirty="0">
                <a:latin typeface="Arial" charset="0"/>
              </a:rPr>
              <a:t>Supported Platform</a:t>
            </a:r>
          </a:p>
        </p:txBody>
      </p:sp>
      <p:cxnSp>
        <p:nvCxnSpPr>
          <p:cNvPr id="72706" name="Straight Connector 6"/>
          <p:cNvCxnSpPr>
            <a:cxnSpLocks noChangeShapeType="1"/>
          </p:cNvCxnSpPr>
          <p:nvPr/>
        </p:nvCxnSpPr>
        <p:spPr bwMode="auto">
          <a:xfrm>
            <a:off x="466725" y="2362200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72707" name="Picture 52" descr="Small-Appliance_Lt-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9125" y="1524000"/>
            <a:ext cx="849313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8" name="TextBox 4"/>
          <p:cNvSpPr txBox="1">
            <a:spLocks noChangeArrowheads="1"/>
          </p:cNvSpPr>
          <p:nvPr/>
        </p:nvSpPr>
        <p:spPr bwMode="auto">
          <a:xfrm>
            <a:off x="373063" y="2057400"/>
            <a:ext cx="114300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 dirty="0" smtClean="0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Entry Level</a:t>
            </a:r>
            <a:endParaRPr lang="en-US" sz="1400" b="1" dirty="0">
              <a:solidFill>
                <a:srgbClr val="C00000"/>
              </a:solidFill>
              <a:latin typeface="Helvetica 55 Roman" charset="0"/>
              <a:cs typeface="Helvetica 55 Roman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11673" y="1218427"/>
            <a:ext cx="6781800" cy="1569660"/>
          </a:xfrm>
          <a:prstGeom prst="rect">
            <a:avLst/>
          </a:prstGeom>
          <a:noFill/>
        </p:spPr>
        <p:txBody>
          <a:bodyPr wrap="square"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FG/FWF-20C</a:t>
            </a: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FG/FWF-30C/POE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FG/FWF-40C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FG/FWF-60C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endParaRPr lang="en-US" sz="1600" b="1" dirty="0" smtClean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FG/FWF-60D/POE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FG/FWF-</a:t>
            </a:r>
            <a:r>
              <a:rPr lang="en-US" sz="1600" b="1" dirty="0" smtClean="0"/>
              <a:t>60D-3G4G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</a:t>
            </a:r>
            <a:r>
              <a:rPr lang="en-US" sz="1600" b="1" dirty="0" smtClean="0"/>
              <a:t>70D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FG/FWF-80C(M)</a:t>
            </a:r>
          </a:p>
          <a:p>
            <a:pPr marL="171450" indent="-171450">
              <a:buFont typeface="Arial"/>
              <a:buChar char="•"/>
              <a:defRPr/>
            </a:pPr>
            <a:endParaRPr lang="en-US" sz="1600" b="1" dirty="0" smtClean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FG-80D</a:t>
            </a: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FG/FWF-90D*/POE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FG-110/111C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72710" name="Picture 22" descr="1U_Lt-s_x20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2925" y="2715161"/>
            <a:ext cx="1128713" cy="70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2711" name="Straight Connector 13"/>
          <p:cNvCxnSpPr>
            <a:cxnSpLocks noChangeShapeType="1"/>
          </p:cNvCxnSpPr>
          <p:nvPr/>
        </p:nvCxnSpPr>
        <p:spPr bwMode="auto">
          <a:xfrm>
            <a:off x="466725" y="3705761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12" name="TextBox 14"/>
          <p:cNvSpPr txBox="1">
            <a:spLocks noChangeArrowheads="1"/>
          </p:cNvSpPr>
          <p:nvPr/>
        </p:nvSpPr>
        <p:spPr bwMode="auto">
          <a:xfrm>
            <a:off x="373063" y="3400961"/>
            <a:ext cx="1143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 dirty="0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Mid Range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811673" y="2486561"/>
            <a:ext cx="6934200" cy="1323439"/>
          </a:xfrm>
          <a:prstGeom prst="rect">
            <a:avLst/>
          </a:prstGeom>
          <a:noFill/>
        </p:spPr>
        <p:txBody>
          <a:bodyPr wrap="square"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FG-100D Series</a:t>
            </a: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FG200B(POE</a:t>
            </a:r>
            <a:r>
              <a:rPr lang="en-US" sz="1600" b="1" dirty="0" smtClean="0"/>
              <a:t>)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FG200D Series</a:t>
            </a:r>
            <a:endParaRPr lang="en-US" sz="1600" b="1" dirty="0" smtClean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FG300C</a:t>
            </a: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 smtClean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FG310/311B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FG-300D/500D*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FG-600C</a:t>
            </a:r>
            <a:endParaRPr lang="en-US" sz="1600" b="1" dirty="0" smtClean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FG-620/621B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endParaRPr lang="en-US" sz="1600" b="1" dirty="0" smtClean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FG800C/1000C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FG1240B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FG1500D*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</p:txBody>
      </p:sp>
      <p:cxnSp>
        <p:nvCxnSpPr>
          <p:cNvPr id="72714" name="Straight Connector 16"/>
          <p:cNvCxnSpPr>
            <a:cxnSpLocks noChangeShapeType="1"/>
          </p:cNvCxnSpPr>
          <p:nvPr/>
        </p:nvCxnSpPr>
        <p:spPr bwMode="auto">
          <a:xfrm>
            <a:off x="466725" y="4979988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15" name="TextBox 18"/>
          <p:cNvSpPr txBox="1">
            <a:spLocks noChangeArrowheads="1"/>
          </p:cNvSpPr>
          <p:nvPr/>
        </p:nvSpPr>
        <p:spPr bwMode="auto">
          <a:xfrm>
            <a:off x="373063" y="4675188"/>
            <a:ext cx="12192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 dirty="0" smtClean="0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High End</a:t>
            </a:r>
            <a:endParaRPr lang="en-US" sz="1400" b="1" dirty="0">
              <a:solidFill>
                <a:srgbClr val="C00000"/>
              </a:solidFill>
              <a:latin typeface="Helvetica 55 Roman" charset="0"/>
              <a:cs typeface="Helvetica 55 Roman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811673" y="4025716"/>
            <a:ext cx="6781800" cy="830997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FG-3016B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FG-3040B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FG-3140B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</a:t>
            </a:r>
            <a:r>
              <a:rPr lang="en-US" sz="1600" b="1" dirty="0"/>
              <a:t>-</a:t>
            </a:r>
            <a:r>
              <a:rPr lang="en-US" sz="1600" b="1" dirty="0" smtClean="0"/>
              <a:t>3240C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FG-3600C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</a:t>
            </a:r>
            <a:r>
              <a:rPr lang="en-US" sz="1600" b="1" dirty="0"/>
              <a:t>-</a:t>
            </a:r>
            <a:r>
              <a:rPr lang="en-US" sz="1600" b="1" dirty="0" smtClean="0"/>
              <a:t>3700D*</a:t>
            </a: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</a:t>
            </a:r>
            <a:r>
              <a:rPr lang="en-US" sz="1600" b="1" dirty="0">
                <a:ea typeface="Zapf Dingbats"/>
                <a:cs typeface="Zapf Dingbats"/>
                <a:sym typeface="Zapf Dingbats"/>
              </a:rPr>
              <a:t>-</a:t>
            </a: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3810A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FG-3950/51B</a:t>
            </a: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72717" name="Picture 43" descr="2U_Lt-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7688" y="3962400"/>
            <a:ext cx="1122362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2718" name="Straight Connector 21"/>
          <p:cNvCxnSpPr>
            <a:cxnSpLocks noChangeShapeType="1"/>
          </p:cNvCxnSpPr>
          <p:nvPr/>
        </p:nvCxnSpPr>
        <p:spPr bwMode="auto">
          <a:xfrm>
            <a:off x="466725" y="4979988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719" name="Straight Connector 22"/>
          <p:cNvCxnSpPr>
            <a:cxnSpLocks noChangeShapeType="1"/>
          </p:cNvCxnSpPr>
          <p:nvPr/>
        </p:nvCxnSpPr>
        <p:spPr bwMode="auto">
          <a:xfrm>
            <a:off x="466725" y="5632522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20" name="TextBox 23"/>
          <p:cNvSpPr txBox="1">
            <a:spLocks noChangeArrowheads="1"/>
          </p:cNvSpPr>
          <p:nvPr/>
        </p:nvSpPr>
        <p:spPr bwMode="auto">
          <a:xfrm>
            <a:off x="373063" y="5327722"/>
            <a:ext cx="12192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5000 Series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811673" y="5112603"/>
            <a:ext cx="6781800" cy="830997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FG-5001A-SW/</a:t>
            </a:r>
            <a:r>
              <a:rPr lang="en-US" sz="1600" b="1" dirty="0" smtClean="0"/>
              <a:t>DW</a:t>
            </a: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</a:t>
            </a:r>
            <a:r>
              <a:rPr lang="en-US" sz="1600" b="1" dirty="0" smtClean="0"/>
              <a:t>5001B/C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</a:t>
            </a:r>
            <a:r>
              <a:rPr lang="en-US" sz="1600" b="1" dirty="0" smtClean="0"/>
              <a:t>5101C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27" name="Picture 26" descr="FS-5003A_F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0525" y="5159447"/>
            <a:ext cx="1317625" cy="12065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27" name="TextBox 1"/>
          <p:cNvSpPr txBox="1">
            <a:spLocks noChangeArrowheads="1"/>
          </p:cNvSpPr>
          <p:nvPr/>
        </p:nvSpPr>
        <p:spPr bwMode="auto">
          <a:xfrm>
            <a:off x="7059613" y="585787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 dirty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* Available on patch </a:t>
            </a:r>
            <a:r>
              <a:rPr lang="en-US" sz="1000" dirty="0" smtClean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releases</a:t>
            </a:r>
            <a:endParaRPr lang="en-US" sz="1000" dirty="0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2403992"/>
      </p:ext>
    </p:extLst>
  </p:cSld>
  <p:clrMapOvr>
    <a:masterClrMapping/>
  </p:clrMapOvr>
  <p:transition xmlns:p14="http://schemas.microsoft.com/office/powerpoint/2010/main" spd="slow">
    <p:wipe/>
  </p:transition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Title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>
                <a:latin typeface="Arial" charset="0"/>
              </a:rPr>
              <a:t>Feature Matrix for Desktop </a:t>
            </a:r>
            <a:r>
              <a:rPr lang="en-US" dirty="0" smtClean="0">
                <a:latin typeface="Arial" charset="0"/>
              </a:rPr>
              <a:t>Models</a:t>
            </a:r>
            <a:endParaRPr lang="en-US" dirty="0">
              <a:latin typeface="Arial" charset="0"/>
            </a:endParaRPr>
          </a:p>
        </p:txBody>
      </p:sp>
      <p:graphicFrame>
        <p:nvGraphicFramePr>
          <p:cNvPr id="5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79192470"/>
              </p:ext>
            </p:extLst>
          </p:nvPr>
        </p:nvGraphicFramePr>
        <p:xfrm>
          <a:off x="251999" y="1260000"/>
          <a:ext cx="8640002" cy="4541520"/>
        </p:xfrm>
        <a:graphic>
          <a:graphicData uri="http://schemas.openxmlformats.org/drawingml/2006/table">
            <a:tbl>
              <a:tblPr firstRow="1" firstCol="1" bandRow="1">
                <a:effectLst/>
                <a:tableStyleId>{073A0DAA-6AF3-43AB-8588-CEC1D06C72B9}</a:tableStyleId>
              </a:tblPr>
              <a:tblGrid>
                <a:gridCol w="2271597"/>
                <a:gridCol w="1273681"/>
                <a:gridCol w="1273681"/>
                <a:gridCol w="1273681"/>
                <a:gridCol w="1273681"/>
                <a:gridCol w="1273681"/>
              </a:tblGrid>
              <a:tr h="388046"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FortiOS 5.2.2</a:t>
                      </a:r>
                      <a:endParaRPr lang="en-US" sz="1300" dirty="0"/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FG/FWF-20C Series</a:t>
                      </a:r>
                      <a:endParaRPr lang="en-US" sz="1300" dirty="0"/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FG/FWF-30D Series</a:t>
                      </a:r>
                      <a:endParaRPr lang="en-US" sz="1300" dirty="0"/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FG/FWF-40C Series</a:t>
                      </a:r>
                      <a:endParaRPr lang="en-US" sz="1300" dirty="0"/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FG/FWF-60D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Series</a:t>
                      </a:r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FG/FWF-90D</a:t>
                      </a:r>
                      <a:r>
                        <a:rPr lang="en-US" sz="1300" baseline="0" dirty="0" smtClean="0"/>
                        <a:t> Series</a:t>
                      </a:r>
                      <a:endParaRPr lang="en-US" sz="1300" dirty="0" smtClean="0"/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Disk Logging</a:t>
                      </a:r>
                      <a:endParaRPr lang="en-US" sz="13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3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3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3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3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300" b="1" baseline="0" dirty="0" smtClean="0">
                          <a:solidFill>
                            <a:schemeClr val="bg1"/>
                          </a:solidFill>
                        </a:rPr>
                        <a:t>Memory Logging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300" b="1" baseline="0" dirty="0" smtClean="0">
                          <a:solidFill>
                            <a:schemeClr val="bg1"/>
                          </a:solidFill>
                        </a:rPr>
                        <a:t>Identity Based Policies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sym typeface="Zapf Dingbats"/>
                        </a:rPr>
                        <a:t>CLI</a:t>
                      </a:r>
                      <a:endParaRPr lang="en-US" sz="13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300" b="1" baseline="0" dirty="0" smtClean="0">
                          <a:solidFill>
                            <a:schemeClr val="bg1"/>
                          </a:solidFill>
                        </a:rPr>
                        <a:t>IPSEC VPN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300" b="1" baseline="0" dirty="0" smtClean="0">
                          <a:solidFill>
                            <a:schemeClr val="bg1"/>
                          </a:solidFill>
                        </a:rPr>
                        <a:t>SSL VPN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SSL Inspection</a:t>
                      </a:r>
                      <a:endParaRPr lang="en-US" sz="1300" b="0" baseline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sym typeface="Zapf Dingbats"/>
                        </a:rPr>
                        <a:t>CLI</a:t>
                      </a:r>
                      <a:endParaRPr lang="en-US" sz="13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637F7F"/>
                        </a:solidFill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rgbClr val="FFFFFF"/>
                          </a:solidFill>
                        </a:rPr>
                        <a:t>SSL</a:t>
                      </a:r>
                      <a:r>
                        <a:rPr lang="en-US" sz="1300" b="1" baseline="0" dirty="0" smtClean="0">
                          <a:solidFill>
                            <a:srgbClr val="FFFFFF"/>
                          </a:solidFill>
                        </a:rPr>
                        <a:t> Offloading</a:t>
                      </a:r>
                      <a:endParaRPr lang="en-US" sz="13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Endpoint Control</a:t>
                      </a:r>
                      <a:endParaRPr lang="en-US" sz="1300" b="0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sym typeface="Zapf Dingbats"/>
                        </a:rPr>
                        <a:t>-</a:t>
                      </a:r>
                      <a:endParaRPr lang="en-US" sz="13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SSH Proxy</a:t>
                      </a:r>
                      <a:endParaRPr lang="en-US" sz="1300" b="0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sym typeface="Zapf Dingbats"/>
                        </a:rPr>
                        <a:t>-</a:t>
                      </a:r>
                      <a:endParaRPr lang="en-US" sz="13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sym typeface="Zapf Dingbats"/>
                        </a:rPr>
                        <a:t>-</a:t>
                      </a:r>
                      <a:endParaRPr lang="en-US" sz="13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sym typeface="Zapf Dingbats"/>
                        </a:rPr>
                        <a:t>-</a:t>
                      </a:r>
                      <a:endParaRPr lang="en-US" sz="13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sym typeface="Zapf Dingbats"/>
                        </a:rPr>
                        <a:t>-</a:t>
                      </a:r>
                      <a:endParaRPr lang="en-US" sz="13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dirty="0" smtClean="0">
                          <a:solidFill>
                            <a:srgbClr val="FFFFFF"/>
                          </a:solidFill>
                        </a:rPr>
                        <a:t>Traffic Shaping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dirty="0" smtClean="0">
                          <a:solidFill>
                            <a:srgbClr val="FFFFFF"/>
                          </a:solidFill>
                        </a:rPr>
                        <a:t>DLP Fingerprint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dirty="0" smtClean="0">
                          <a:solidFill>
                            <a:srgbClr val="FFFFFF"/>
                          </a:solidFill>
                        </a:rPr>
                        <a:t>VLAN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sym typeface="Zapf Dingbats"/>
                        </a:rPr>
                        <a:t>CLI</a:t>
                      </a:r>
                      <a:endParaRPr lang="en-US" sz="13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sym typeface="Zapf Dingbats"/>
                        </a:rPr>
                        <a:t>CLI</a:t>
                      </a:r>
                      <a:endParaRPr lang="en-US" sz="13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sym typeface="Zapf Dingbats"/>
                        </a:rPr>
                        <a:t>CLI</a:t>
                      </a:r>
                      <a:endParaRPr lang="en-US" sz="13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dirty="0" smtClean="0">
                          <a:solidFill>
                            <a:srgbClr val="FFFFFF"/>
                          </a:solidFill>
                        </a:rPr>
                        <a:t>WAN Opt. / Web Cache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sym typeface="Zapf Dingbats"/>
                        </a:rPr>
                        <a:t>CLI</a:t>
                      </a:r>
                      <a:endParaRPr lang="en-US" sz="13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dirty="0" smtClean="0">
                          <a:solidFill>
                            <a:srgbClr val="FFFFFF"/>
                          </a:solidFill>
                        </a:rPr>
                        <a:t>Wireless</a:t>
                      </a:r>
                      <a:r>
                        <a:rPr lang="en-US" sz="1300" b="1" baseline="0" dirty="0" smtClean="0">
                          <a:solidFill>
                            <a:srgbClr val="FFFFFF"/>
                          </a:solidFill>
                        </a:rPr>
                        <a:t> Controller</a:t>
                      </a:r>
                      <a:endParaRPr lang="en-US" sz="13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637F7F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637F7F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13088" y="6173544"/>
            <a:ext cx="1905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rgbClr val="404040"/>
                </a:solidFill>
                <a:latin typeface="Arial"/>
                <a:cs typeface="Arial"/>
              </a:rPr>
              <a:t>* 3</a:t>
            </a:r>
            <a:r>
              <a:rPr lang="en-US" sz="800" baseline="30000" dirty="0" smtClean="0">
                <a:solidFill>
                  <a:srgbClr val="404040"/>
                </a:solidFill>
                <a:latin typeface="Arial"/>
                <a:cs typeface="Arial"/>
              </a:rPr>
              <a:t>rd</a:t>
            </a:r>
            <a:r>
              <a:rPr lang="en-US" sz="800" dirty="0" smtClean="0">
                <a:solidFill>
                  <a:srgbClr val="404040"/>
                </a:solidFill>
                <a:latin typeface="Arial"/>
                <a:cs typeface="Arial"/>
              </a:rPr>
              <a:t> party RPS required.</a:t>
            </a:r>
          </a:p>
        </p:txBody>
      </p:sp>
    </p:spTree>
    <p:extLst>
      <p:ext uri="{BB962C8B-B14F-4D97-AF65-F5344CB8AC3E}">
        <p14:creationId xmlns:p14="http://schemas.microsoft.com/office/powerpoint/2010/main" val="2951135168"/>
      </p:ext>
    </p:extLst>
  </p:cSld>
  <p:clrMapOvr>
    <a:masterClrMapping/>
  </p:clrMapOvr>
  <p:transition xmlns:p14="http://schemas.microsoft.com/office/powerpoint/2010/main">
    <p:wipe dir="r"/>
  </p:transition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Title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>
                <a:latin typeface="Arial" charset="0"/>
              </a:rPr>
              <a:t>Feature Matrix for Desktop </a:t>
            </a:r>
            <a:r>
              <a:rPr lang="en-US" dirty="0" smtClean="0">
                <a:latin typeface="Arial" charset="0"/>
              </a:rPr>
              <a:t>Models</a:t>
            </a:r>
            <a:endParaRPr lang="en-US" dirty="0">
              <a:latin typeface="Arial" charset="0"/>
            </a:endParaRPr>
          </a:p>
        </p:txBody>
      </p:sp>
      <p:graphicFrame>
        <p:nvGraphicFramePr>
          <p:cNvPr id="4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64415897"/>
              </p:ext>
            </p:extLst>
          </p:nvPr>
        </p:nvGraphicFramePr>
        <p:xfrm>
          <a:off x="251999" y="1260000"/>
          <a:ext cx="8640002" cy="2712720"/>
        </p:xfrm>
        <a:graphic>
          <a:graphicData uri="http://schemas.openxmlformats.org/drawingml/2006/table">
            <a:tbl>
              <a:tblPr firstRow="1" firstCol="1" bandRow="1">
                <a:effectLst/>
                <a:tableStyleId>{073A0DAA-6AF3-43AB-8588-CEC1D06C72B9}</a:tableStyleId>
              </a:tblPr>
              <a:tblGrid>
                <a:gridCol w="2271597"/>
                <a:gridCol w="1273681"/>
                <a:gridCol w="1273681"/>
                <a:gridCol w="1273681"/>
                <a:gridCol w="1273681"/>
                <a:gridCol w="1273681"/>
              </a:tblGrid>
              <a:tr h="388046"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FortiOS 5.2.2</a:t>
                      </a:r>
                      <a:endParaRPr lang="en-US" sz="1300" dirty="0"/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FG/FWF-20C Series</a:t>
                      </a:r>
                      <a:endParaRPr lang="en-US" sz="1300" dirty="0"/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FG/FWF-30D Series</a:t>
                      </a:r>
                      <a:endParaRPr lang="en-US" sz="1300" dirty="0"/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FG/FWF-40C Series</a:t>
                      </a:r>
                      <a:endParaRPr lang="en-US" sz="1300" dirty="0"/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FG/FWF-60D Series</a:t>
                      </a:r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FG/FWF-90D</a:t>
                      </a:r>
                      <a:r>
                        <a:rPr lang="en-US" sz="1300" baseline="0" dirty="0" smtClean="0"/>
                        <a:t> Series</a:t>
                      </a:r>
                      <a:endParaRPr lang="en-US" sz="1300" dirty="0" smtClean="0"/>
                    </a:p>
                  </a:txBody>
                  <a:tcPr anchor="ctr">
                    <a:solidFill>
                      <a:srgbClr val="3C3C3C"/>
                    </a:solidFill>
                  </a:tcPr>
                </a:tc>
              </a:tr>
              <a:tr h="128087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Vulnerability Scan</a:t>
                      </a: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637F7F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637F7F"/>
                        </a:solidFill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637F7F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637F7F"/>
                        </a:solidFill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128087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HA</a:t>
                      </a: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637F7F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637F7F"/>
                        </a:solidFill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637F7F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637F7F"/>
                        </a:solidFill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156654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DNS Server</a:t>
                      </a: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637F7F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637F7F"/>
                        </a:solidFill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637F7F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637F7F"/>
                        </a:solidFill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Explicit Proxy</a:t>
                      </a: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637F7F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637F7F"/>
                        </a:solidFill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637F7F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637F7F"/>
                        </a:solidFill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Dynamic Routing</a:t>
                      </a: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637F7F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637F7F"/>
                        </a:solidFill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637F7F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637F7F"/>
                        </a:solidFill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VDOM</a:t>
                      </a: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637F7F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637F7F"/>
                        </a:solidFill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637F7F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637F7F"/>
                        </a:solidFill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FSSO/Remote </a:t>
                      </a:r>
                      <a:r>
                        <a:rPr lang="en-US" sz="1300" b="1" dirty="0" err="1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Auth</a:t>
                      </a:r>
                      <a:r>
                        <a:rPr lang="en-US" sz="13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Services</a:t>
                      </a:r>
                    </a:p>
                  </a:txBody>
                  <a:tcPr anchor="ctr"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637F7F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637F7F"/>
                        </a:solidFill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dirty="0" smtClean="0">
                          <a:solidFill>
                            <a:srgbClr val="637F7F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300" b="0" i="0" dirty="0" smtClean="0">
                        <a:solidFill>
                          <a:srgbClr val="637F7F"/>
                        </a:solidFill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9107386"/>
      </p:ext>
    </p:extLst>
  </p:cSld>
  <p:clrMapOvr>
    <a:masterClrMapping/>
  </p:clrMapOvr>
  <p:transition xmlns:p14="http://schemas.microsoft.com/office/powerpoint/2010/main"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90" name="Rectangle 89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1" name="Rectangle 90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2" name="Rectangle 91"/>
          <p:cNvSpPr/>
          <p:nvPr/>
        </p:nvSpPr>
        <p:spPr bwMode="auto">
          <a:xfrm>
            <a:off x="457200" y="465980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3" name="Rectangle 92"/>
          <p:cNvSpPr/>
          <p:nvPr/>
        </p:nvSpPr>
        <p:spPr bwMode="auto">
          <a:xfrm>
            <a:off x="457200" y="4223217"/>
            <a:ext cx="8229600" cy="436584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4" name="Rectangle 93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5" name="Rectangle 94"/>
          <p:cNvSpPr/>
          <p:nvPr/>
        </p:nvSpPr>
        <p:spPr bwMode="auto">
          <a:xfrm>
            <a:off x="457200" y="1788922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97" name="Picture 96" descr="AntiSpam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3" y="3395358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98" name="Picture 97" descr="AntiVirus-AntiSpyware_Icon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5167" y="2439587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99" name="Picture 98" descr="App_Control_Icon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4976" y="2454359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0" name="Picture 99" descr="Data_Leakage_Icon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3998" y="3390755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1" name="Picture 100" descr="Dynamic_Routing_Icon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5763" y="3390755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2" name="Picture 101" descr="Firewall_Icon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3" y="2439587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3" name="Picture 102" descr="Intrusion_Prevention_Icon.pn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4785" y="2439587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4" name="Picture 103" descr="Managed_Security_Icon.png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3593" y="3390755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5" name="Picture 104" descr="VPN_Icon.png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4594" y="2454359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6" name="Picture 105" descr="WAN_Optimization_Icon.png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5358" y="3386152"/>
            <a:ext cx="667511" cy="580044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7" name="Picture 106" descr="Web_Filter_Icon.png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5358" y="2454359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8" name="Picture 107" descr="Vulnerability_MGMT_Icon.png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3188" y="3395358"/>
            <a:ext cx="670491" cy="587257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sp>
        <p:nvSpPr>
          <p:cNvPr id="109" name="TextBox 108"/>
          <p:cNvSpPr txBox="1"/>
          <p:nvPr/>
        </p:nvSpPr>
        <p:spPr>
          <a:xfrm>
            <a:off x="744403" y="3029800"/>
            <a:ext cx="66218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Firewall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1887338" y="3029800"/>
            <a:ext cx="44834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VPN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2943389" y="3029800"/>
            <a:ext cx="3913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IPS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3833333" y="3029800"/>
            <a:ext cx="72605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App. Ctrl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4812255" y="3029800"/>
            <a:ext cx="7523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err="1" smtClean="0">
                <a:solidFill>
                  <a:srgbClr val="404040"/>
                </a:solidFill>
                <a:latin typeface="Helvetica 55 Roman"/>
                <a:cs typeface="Helvetica 55 Roman"/>
              </a:rPr>
              <a:t>AntiVirus</a:t>
            </a:r>
            <a:endParaRPr lang="en-US" sz="1000" b="1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5810515" y="3029800"/>
            <a:ext cx="8021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Web Filter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744403" y="3982615"/>
            <a:ext cx="7831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err="1" smtClean="0">
                <a:solidFill>
                  <a:srgbClr val="404040"/>
                </a:solidFill>
                <a:latin typeface="Helvetica 55 Roman"/>
                <a:cs typeface="Helvetica 55 Roman"/>
              </a:rPr>
              <a:t>AntiSpam</a:t>
            </a:r>
            <a:endParaRPr lang="en-US" sz="1000" b="1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1892097" y="3982615"/>
            <a:ext cx="43883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DLP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2943389" y="3982615"/>
            <a:ext cx="4624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NAC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3767193" y="3982615"/>
            <a:ext cx="8352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err="1" smtClean="0">
                <a:solidFill>
                  <a:srgbClr val="404040"/>
                </a:solidFill>
                <a:latin typeface="Helvetica 55 Roman"/>
                <a:cs typeface="Helvetica 55 Roman"/>
              </a:rPr>
              <a:t>Vuln</a:t>
            </a:r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 Mgmt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4679975" y="3982615"/>
            <a:ext cx="11109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Traffic Shaping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5863427" y="3982615"/>
            <a:ext cx="7544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WAN opt.</a:t>
            </a:r>
          </a:p>
        </p:txBody>
      </p:sp>
      <p:sp>
        <p:nvSpPr>
          <p:cNvPr id="121" name="Rounded Rectangle 120"/>
          <p:cNvSpPr/>
          <p:nvPr/>
        </p:nvSpPr>
        <p:spPr bwMode="auto">
          <a:xfrm>
            <a:off x="6771357" y="2460528"/>
            <a:ext cx="1706796" cy="4202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HA:</a:t>
            </a:r>
            <a:r>
              <a:rPr kumimoji="0" lang="en-US" sz="1100" b="0" i="0" u="none" strike="noStrike" kern="0" cap="none" spc="0" normalizeH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 A-A, A-P, Virtual cluster, weighted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2" name="Rounded Rectangle 121"/>
          <p:cNvSpPr/>
          <p:nvPr/>
        </p:nvSpPr>
        <p:spPr bwMode="auto">
          <a:xfrm>
            <a:off x="6770891" y="2942159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IPv6 FW</a:t>
            </a:r>
            <a:r>
              <a:rPr kumimoji="0" lang="en-US" sz="1100" b="0" i="0" u="none" strike="noStrike" kern="0" cap="none" spc="0" normalizeH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 + UTM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3" name="Rounded Rectangle 122"/>
          <p:cNvSpPr/>
          <p:nvPr/>
        </p:nvSpPr>
        <p:spPr bwMode="auto">
          <a:xfrm>
            <a:off x="6770426" y="3259175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Routing Protocols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4" name="Rounded Rectangle 123"/>
          <p:cNvSpPr/>
          <p:nvPr/>
        </p:nvSpPr>
        <p:spPr bwMode="auto">
          <a:xfrm>
            <a:off x="6769960" y="3564432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Wireless Controller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5" name="Rounded Rectangle 124"/>
          <p:cNvSpPr/>
          <p:nvPr/>
        </p:nvSpPr>
        <p:spPr bwMode="auto">
          <a:xfrm>
            <a:off x="6769495" y="3869690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Server LB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96" name="Text Placeholder 29"/>
          <p:cNvSpPr>
            <a:spLocks noGrp="1"/>
          </p:cNvSpPr>
          <p:nvPr>
            <p:ph type="body" sz="quarter" idx="4294967295"/>
          </p:nvPr>
        </p:nvSpPr>
        <p:spPr bwMode="auto">
          <a:xfrm>
            <a:off x="868946" y="1789113"/>
            <a:ext cx="7646738" cy="246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Features &amp; Capabilities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Available by default, no requirement for hidden charges and software upgrades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994081894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Title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Arial" charset="0"/>
              </a:rPr>
              <a:t>Services, Licenses &amp; Subscriptions</a:t>
            </a:r>
          </a:p>
        </p:txBody>
      </p:sp>
      <p:pic>
        <p:nvPicPr>
          <p:cNvPr id="73730" name="Picture 23" descr="FortiGate_Icon_1U_L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947863"/>
            <a:ext cx="1452563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1" name="TextBox 22"/>
          <p:cNvSpPr txBox="1">
            <a:spLocks noChangeArrowheads="1"/>
          </p:cNvSpPr>
          <p:nvPr/>
        </p:nvSpPr>
        <p:spPr bwMode="auto">
          <a:xfrm>
            <a:off x="6850063" y="5791200"/>
            <a:ext cx="22939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cs typeface="Zapf Dingbats" charset="0"/>
                <a:sym typeface="Zapf Dingbats" charset="0"/>
              </a:rPr>
              <a:t>*Registration Required</a:t>
            </a:r>
          </a:p>
          <a:p>
            <a:pPr eaLnBrk="1" hangingPunct="1"/>
            <a:r>
              <a:rPr lang="en-US" sz="1000">
                <a:solidFill>
                  <a:srgbClr val="404040"/>
                </a:solidFill>
                <a:latin typeface="Helvetica 55 Roman" charset="0"/>
                <a:cs typeface="Zapf Dingbats" charset="0"/>
                <a:sym typeface="Zapf Dingbats" charset="0"/>
              </a:rPr>
              <a:t>** Available on selected Models</a:t>
            </a:r>
            <a:endParaRPr lang="en-US" sz="1000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435100" y="1446213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solidFill>
                  <a:schemeClr val="accent6"/>
                </a:solidFill>
                <a:sym typeface="Zapf Dingbats"/>
              </a:rPr>
              <a:t>Included with FortiGate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DNS Service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DDNS Service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NTP Service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2 FortiTokenMobile License*</a:t>
            </a:r>
            <a:endParaRPr lang="en-US" sz="1800" dirty="0">
              <a:ea typeface="Zapf Dingbats"/>
              <a:cs typeface="Zapf Dingbats"/>
              <a:sym typeface="Zapf Dingbat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10 FortiClient Endpoint License*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10 VDOMs License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FortiCloud Service (trial)*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800" dirty="0"/>
          </a:p>
        </p:txBody>
      </p:sp>
      <p:sp>
        <p:nvSpPr>
          <p:cNvPr id="5" name="Rectangle 4"/>
          <p:cNvSpPr/>
          <p:nvPr/>
        </p:nvSpPr>
        <p:spPr>
          <a:xfrm>
            <a:off x="1404938" y="4205288"/>
            <a:ext cx="4572000" cy="175432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solidFill>
                  <a:srgbClr val="9E0000"/>
                </a:solidFill>
                <a:sym typeface="Zapf Dingbats"/>
              </a:rPr>
              <a:t>FortiCare Subscription Required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sym typeface="Zapf Dingbats"/>
              </a:rPr>
              <a:t>Geography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BYOD Signatures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USB Modem DB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Vulnerability Scan Signature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Firmware Update</a:t>
            </a:r>
          </a:p>
        </p:txBody>
      </p:sp>
      <p:sp>
        <p:nvSpPr>
          <p:cNvPr id="73734" name="Rectangle 23"/>
          <p:cNvSpPr>
            <a:spLocks noChangeArrowheads="1"/>
          </p:cNvSpPr>
          <p:nvPr/>
        </p:nvSpPr>
        <p:spPr bwMode="auto">
          <a:xfrm>
            <a:off x="5792788" y="2514600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 b="1">
                <a:solidFill>
                  <a:srgbClr val="9E0000"/>
                </a:solidFill>
              </a:rPr>
              <a:t>+ FortiTokenMobile License </a:t>
            </a:r>
            <a:endParaRPr lang="en-US" sz="1800">
              <a:solidFill>
                <a:srgbClr val="9E0000"/>
              </a:solidFill>
            </a:endParaRPr>
          </a:p>
        </p:txBody>
      </p:sp>
      <p:pic>
        <p:nvPicPr>
          <p:cNvPr id="25" name="Picture 24" descr="Cloud-Blue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9288" y="1500188"/>
            <a:ext cx="708025" cy="471487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 descr="Fortinet_Shield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5538" y="1770063"/>
            <a:ext cx="263525" cy="333375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7" name="Rectangle 26"/>
          <p:cNvSpPr>
            <a:spLocks noChangeArrowheads="1"/>
          </p:cNvSpPr>
          <p:nvPr/>
        </p:nvSpPr>
        <p:spPr bwMode="auto">
          <a:xfrm>
            <a:off x="5792788" y="2803525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>
                <a:solidFill>
                  <a:srgbClr val="9E0000"/>
                </a:solidFill>
              </a:rPr>
              <a:t>+ Endpoint License** </a:t>
            </a:r>
          </a:p>
        </p:txBody>
      </p:sp>
      <p:sp>
        <p:nvSpPr>
          <p:cNvPr id="73738" name="Rectangle 27"/>
          <p:cNvSpPr>
            <a:spLocks noChangeArrowheads="1"/>
          </p:cNvSpPr>
          <p:nvPr/>
        </p:nvSpPr>
        <p:spPr bwMode="auto">
          <a:xfrm>
            <a:off x="5792788" y="3092450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>
                <a:solidFill>
                  <a:srgbClr val="9E0000"/>
                </a:solidFill>
              </a:rPr>
              <a:t>+ VDOM License** </a:t>
            </a:r>
          </a:p>
        </p:txBody>
      </p:sp>
      <p:sp>
        <p:nvSpPr>
          <p:cNvPr id="73739" name="Rectangle 28"/>
          <p:cNvSpPr>
            <a:spLocks noChangeArrowheads="1"/>
          </p:cNvSpPr>
          <p:nvPr/>
        </p:nvSpPr>
        <p:spPr bwMode="auto">
          <a:xfrm>
            <a:off x="5791200" y="3668713"/>
            <a:ext cx="33512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 b="1" dirty="0">
                <a:solidFill>
                  <a:srgbClr val="9E0000"/>
                </a:solidFill>
              </a:rPr>
              <a:t>+ SMS Top-up</a:t>
            </a:r>
            <a:endParaRPr lang="en-US" sz="1800" dirty="0">
              <a:solidFill>
                <a:srgbClr val="9E0000"/>
              </a:solidFill>
            </a:endParaRPr>
          </a:p>
        </p:txBody>
      </p:sp>
      <p:sp>
        <p:nvSpPr>
          <p:cNvPr id="73740" name="Rectangle 29"/>
          <p:cNvSpPr>
            <a:spLocks noChangeArrowheads="1"/>
          </p:cNvSpPr>
          <p:nvPr/>
        </p:nvSpPr>
        <p:spPr bwMode="auto">
          <a:xfrm>
            <a:off x="5792788" y="3381375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 b="1">
                <a:solidFill>
                  <a:srgbClr val="9E0000"/>
                </a:solidFill>
              </a:rPr>
              <a:t>+ FortiCloud Storage Top-up</a:t>
            </a:r>
            <a:endParaRPr lang="en-US" sz="1800">
              <a:solidFill>
                <a:srgbClr val="9E0000"/>
              </a:solidFill>
            </a:endParaRPr>
          </a:p>
        </p:txBody>
      </p:sp>
      <p:cxnSp>
        <p:nvCxnSpPr>
          <p:cNvPr id="73741" name="Straight Connector 18"/>
          <p:cNvCxnSpPr>
            <a:cxnSpLocks noChangeShapeType="1"/>
          </p:cNvCxnSpPr>
          <p:nvPr/>
        </p:nvCxnSpPr>
        <p:spPr bwMode="auto">
          <a:xfrm>
            <a:off x="4953000" y="2743200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742" name="Straight Connector 30"/>
          <p:cNvCxnSpPr>
            <a:cxnSpLocks noChangeShapeType="1"/>
          </p:cNvCxnSpPr>
          <p:nvPr/>
        </p:nvCxnSpPr>
        <p:spPr bwMode="auto">
          <a:xfrm>
            <a:off x="5105400" y="29718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743" name="Straight Connector 43"/>
          <p:cNvCxnSpPr>
            <a:cxnSpLocks noChangeShapeType="1"/>
          </p:cNvCxnSpPr>
          <p:nvPr/>
        </p:nvCxnSpPr>
        <p:spPr bwMode="auto">
          <a:xfrm>
            <a:off x="3886200" y="32766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744" name="Straight Connector 45"/>
          <p:cNvCxnSpPr>
            <a:cxnSpLocks noChangeShapeType="1"/>
          </p:cNvCxnSpPr>
          <p:nvPr/>
        </p:nvCxnSpPr>
        <p:spPr bwMode="auto">
          <a:xfrm>
            <a:off x="4648200" y="3581400"/>
            <a:ext cx="1066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3745" name="TextBox 51"/>
          <p:cNvSpPr txBox="1">
            <a:spLocks noChangeArrowheads="1"/>
          </p:cNvSpPr>
          <p:nvPr/>
        </p:nvSpPr>
        <p:spPr bwMode="auto">
          <a:xfrm>
            <a:off x="6858000" y="1143000"/>
            <a:ext cx="19050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 b="1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BOLD: </a:t>
            </a:r>
            <a:r>
              <a:rPr lang="en-US" sz="100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New Offerings</a:t>
            </a:r>
            <a:endParaRPr lang="en-US" sz="1000" b="1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119178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Picture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6363" y="5145088"/>
            <a:ext cx="855662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4" name="Picture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0600" y="3810000"/>
            <a:ext cx="866775" cy="74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5" name="Picture 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60488" y="4075113"/>
            <a:ext cx="855662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6" name="Picture 5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11275" y="2719388"/>
            <a:ext cx="85407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57" name="Title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Arial" charset="0"/>
              </a:rPr>
              <a:t>Services, Licenses &amp; Subscriptions</a:t>
            </a:r>
          </a:p>
        </p:txBody>
      </p:sp>
      <p:pic>
        <p:nvPicPr>
          <p:cNvPr id="74758" name="Picture 3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04925" y="1508125"/>
            <a:ext cx="855663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 descr="Fortinet_Shield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84363" y="1897063"/>
            <a:ext cx="393700" cy="493712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2435225" y="1419225"/>
            <a:ext cx="3659188" cy="104644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9E0000"/>
                </a:solidFill>
                <a:sym typeface="Zapf Dingbats"/>
              </a:rPr>
              <a:t>FortiGuard AV Subscription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b="1" dirty="0">
                <a:sym typeface="Zapf Dingbats"/>
              </a:rPr>
              <a:t>Botnet IP reputation DB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b="1" dirty="0" smtClean="0">
                <a:sym typeface="Zapf Dingbats"/>
              </a:rPr>
              <a:t>FortiCloud Sandbox Service</a:t>
            </a:r>
            <a:endParaRPr lang="en-US" sz="1400" b="1" dirty="0">
              <a:sym typeface="Zapf Dingbat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Proxy &amp; Flow based AV signatures</a:t>
            </a:r>
          </a:p>
        </p:txBody>
      </p:sp>
      <p:pic>
        <p:nvPicPr>
          <p:cNvPr id="32" name="Picture 31" descr="Fortinet_Shield.pn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63725" y="3130550"/>
            <a:ext cx="392113" cy="495300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Rectangle 32"/>
          <p:cNvSpPr/>
          <p:nvPr/>
        </p:nvSpPr>
        <p:spPr>
          <a:xfrm>
            <a:off x="2435225" y="2743200"/>
            <a:ext cx="50936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9E0000"/>
                </a:solidFill>
                <a:sym typeface="Zapf Dingbats"/>
              </a:rPr>
              <a:t>FortiGuard Web Filter Subscription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b="1" dirty="0" smtClean="0">
                <a:sym typeface="Zapf Dingbats"/>
              </a:rPr>
              <a:t>DNS Based </a:t>
            </a:r>
            <a:r>
              <a:rPr lang="en-US" sz="1400" b="1" dirty="0">
                <a:sym typeface="Zapf Dingbats"/>
              </a:rPr>
              <a:t>Web Categories Filtering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Proxy &amp; Flow based </a:t>
            </a:r>
            <a:r>
              <a:rPr lang="en-US" sz="1400" dirty="0" smtClean="0">
                <a:sym typeface="Zapf Dingbats"/>
              </a:rPr>
              <a:t>Web Categories DB</a:t>
            </a:r>
            <a:endParaRPr lang="en-US" sz="1400" dirty="0">
              <a:sym typeface="Zapf Dingbats"/>
            </a:endParaRPr>
          </a:p>
        </p:txBody>
      </p:sp>
      <p:pic>
        <p:nvPicPr>
          <p:cNvPr id="36" name="Picture 35" descr="Fortinet_Shield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0238" y="4481513"/>
            <a:ext cx="393700" cy="495300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Rectangle 36"/>
          <p:cNvSpPr/>
          <p:nvPr/>
        </p:nvSpPr>
        <p:spPr>
          <a:xfrm>
            <a:off x="2435225" y="4003675"/>
            <a:ext cx="428625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9E0000"/>
                </a:solidFill>
                <a:sym typeface="Zapf Dingbats"/>
              </a:rPr>
              <a:t>FortiGuard </a:t>
            </a:r>
            <a:r>
              <a:rPr lang="en-US" sz="2000" b="1" dirty="0" smtClean="0">
                <a:solidFill>
                  <a:srgbClr val="9E0000"/>
                </a:solidFill>
                <a:sym typeface="Zapf Dingbats"/>
              </a:rPr>
              <a:t>NGFW Subscription</a:t>
            </a:r>
            <a:endParaRPr lang="en-US" sz="2000" b="1" dirty="0">
              <a:solidFill>
                <a:srgbClr val="9E0000"/>
              </a:solidFill>
              <a:sym typeface="Zapf Dingbat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IPS Signature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Application Control Signature Updates</a:t>
            </a:r>
            <a:endParaRPr lang="en-US" sz="1400" dirty="0">
              <a:ea typeface="Zapf Dingbats"/>
              <a:cs typeface="Zapf Dingbats"/>
              <a:sym typeface="Zapf Dingbats"/>
            </a:endParaRPr>
          </a:p>
        </p:txBody>
      </p:sp>
      <p:pic>
        <p:nvPicPr>
          <p:cNvPr id="41" name="Picture 40" descr="Fortinet_Shield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93888" y="5600700"/>
            <a:ext cx="393700" cy="495300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Rectangle 41"/>
          <p:cNvSpPr/>
          <p:nvPr/>
        </p:nvSpPr>
        <p:spPr>
          <a:xfrm>
            <a:off x="2428875" y="5122863"/>
            <a:ext cx="4949825" cy="61555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9E0000"/>
                </a:solidFill>
                <a:sym typeface="Zapf Dingbats"/>
              </a:rPr>
              <a:t>FortiGuard Anti-spam Subscription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ea typeface="Zapf Dingbats"/>
                <a:cs typeface="Zapf Dingbats"/>
                <a:sym typeface="Zapf Dingbats"/>
              </a:rPr>
              <a:t>Anti-spam Services</a:t>
            </a:r>
          </a:p>
        </p:txBody>
      </p:sp>
      <p:sp>
        <p:nvSpPr>
          <p:cNvPr id="74767" name="TextBox 43"/>
          <p:cNvSpPr txBox="1">
            <a:spLocks noChangeArrowheads="1"/>
          </p:cNvSpPr>
          <p:nvPr/>
        </p:nvSpPr>
        <p:spPr bwMode="auto">
          <a:xfrm>
            <a:off x="6858000" y="1143000"/>
            <a:ext cx="19050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 b="1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BOLD: </a:t>
            </a:r>
            <a:r>
              <a:rPr lang="en-US" sz="100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New Offerings</a:t>
            </a:r>
            <a:endParaRPr lang="en-US" sz="1000" b="1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046301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invGray">
          <a:xfrm>
            <a:off x="853440" y="2806868"/>
            <a:ext cx="8290560" cy="846744"/>
          </a:xfrm>
          <a:prstGeom prst="rect">
            <a:avLst/>
          </a:prstGeom>
          <a:solidFill>
            <a:srgbClr val="3C3C3C"/>
          </a:solidFill>
          <a:ln w="28575">
            <a:noFill/>
            <a:round/>
            <a:headEnd/>
            <a:tailEnd/>
          </a:ln>
          <a:extLst/>
        </p:spPr>
        <p:txBody>
          <a:bodyPr wrap="square" rtlCol="0" anchor="ctr"/>
          <a:lstStyle/>
          <a:p>
            <a:pPr marL="914400" lvl="4" defTabSz="342879"/>
            <a:endParaRPr lang="en-US" sz="2000" b="1" dirty="0">
              <a:solidFill>
                <a:schemeClr val="bg1"/>
              </a:solidFill>
              <a:cs typeface="Arial Narrow"/>
            </a:endParaRPr>
          </a:p>
        </p:txBody>
      </p:sp>
      <p:sp>
        <p:nvSpPr>
          <p:cNvPr id="7" name="Rectangle 6"/>
          <p:cNvSpPr/>
          <p:nvPr/>
        </p:nvSpPr>
        <p:spPr bwMode="invGray">
          <a:xfrm>
            <a:off x="0" y="2806868"/>
            <a:ext cx="828842" cy="846744"/>
          </a:xfrm>
          <a:prstGeom prst="rect">
            <a:avLst/>
          </a:prstGeom>
          <a:solidFill>
            <a:srgbClr val="324040"/>
          </a:solidFill>
          <a:ln w="28575">
            <a:noFill/>
            <a:round/>
            <a:headEnd/>
            <a:tailEnd/>
          </a:ln>
          <a:extLst/>
        </p:spPr>
        <p:txBody>
          <a:bodyPr wrap="square" rtlCol="0" anchor="ctr"/>
          <a:lstStyle/>
          <a:p>
            <a:pPr marL="914400" lvl="4" defTabSz="342879"/>
            <a:endParaRPr lang="en-US" sz="2000" b="1" dirty="0">
              <a:solidFill>
                <a:schemeClr val="bg1"/>
              </a:solidFill>
              <a:cs typeface="Arial Narrow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2309797" y="2681146"/>
            <a:ext cx="5125446" cy="1098425"/>
          </a:xfrm>
        </p:spPr>
        <p:txBody>
          <a:bodyPr anchor="ctr"/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FFFFFF"/>
                </a:solidFill>
              </a:rPr>
              <a:t>FortiAP</a:t>
            </a:r>
            <a:endParaRPr lang="en-US" sz="3600" b="1" dirty="0">
              <a:solidFill>
                <a:srgbClr val="FFFFFF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40" y="2869268"/>
            <a:ext cx="729142" cy="729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19750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FortiAP </a:t>
            </a:r>
            <a:r>
              <a:rPr lang="en-US" dirty="0"/>
              <a:t>F</a:t>
            </a:r>
            <a:r>
              <a:rPr lang="en-US" dirty="0" smtClean="0"/>
              <a:t>amily</a:t>
            </a:r>
            <a:endParaRPr lang="en-US" dirty="0"/>
          </a:p>
        </p:txBody>
      </p:sp>
      <p:graphicFrame>
        <p:nvGraphicFramePr>
          <p:cNvPr id="5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63377763"/>
              </p:ext>
            </p:extLst>
          </p:nvPr>
        </p:nvGraphicFramePr>
        <p:xfrm>
          <a:off x="152400" y="1125121"/>
          <a:ext cx="8763001" cy="5107947"/>
        </p:xfrm>
        <a:graphic>
          <a:graphicData uri="http://schemas.openxmlformats.org/drawingml/2006/table">
            <a:tbl>
              <a:tblPr firstCol="1" lastRow="1">
                <a:tableStyleId>{073A0DAA-6AF3-43AB-8588-CEC1D06C72B9}</a:tableStyleId>
              </a:tblPr>
              <a:tblGrid>
                <a:gridCol w="1697889"/>
                <a:gridCol w="943274"/>
                <a:gridCol w="2036289"/>
                <a:gridCol w="1644831"/>
                <a:gridCol w="2440718"/>
              </a:tblGrid>
              <a:tr h="1457727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3x3:3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Resiliency and Versatility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5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Dual Radio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Dual Band </a:t>
                      </a:r>
                    </a:p>
                  </a:txBody>
                  <a:tcPr marL="0" marR="0" marT="0" marB="0" vert="vert27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234624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2x2:2</a:t>
                      </a:r>
                    </a:p>
                    <a:p>
                      <a:pPr algn="ctr"/>
                      <a:r>
                        <a:rPr lang="en-US" sz="1600" dirty="0" smtClean="0"/>
                        <a:t>Performance</a:t>
                      </a:r>
                      <a:endParaRPr lang="en-US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5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057654"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Single Radio</a:t>
                      </a:r>
                    </a:p>
                  </a:txBody>
                  <a:tcPr marL="0" marR="0" marT="0" marB="0" vert="vert270" anchor="ctr">
                    <a:solidFill>
                      <a:schemeClr val="accent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>
                          <a:glow rad="635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/>
                      <a:endParaRPr lang="en-US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1x1:1</a:t>
                      </a:r>
                    </a:p>
                    <a:p>
                      <a:pPr algn="ctr"/>
                      <a:r>
                        <a:rPr lang="en-US" dirty="0" smtClean="0"/>
                        <a:t>Value</a:t>
                      </a:r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5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17169"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5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615373">
                <a:tc gridSpan="2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08C8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Remote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Outdoor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solidFill>
                      <a:srgbClr val="3C3C3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Indoor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solidFill>
                      <a:srgbClr val="3C3C3C"/>
                    </a:solidFill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6553200" y="2905175"/>
            <a:ext cx="1362347" cy="30777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B0B0B"/>
                </a:solidFill>
                <a:effectLst/>
              </a:rPr>
              <a:t>FAP-221/223C</a:t>
            </a:r>
            <a:endParaRPr lang="en-US" sz="1400" dirty="0">
              <a:solidFill>
                <a:srgbClr val="0B0B0B"/>
              </a:solidFill>
              <a:effectLst/>
            </a:endParaRPr>
          </a:p>
        </p:txBody>
      </p:sp>
      <p:grpSp>
        <p:nvGrpSpPr>
          <p:cNvPr id="4" name="Group 28"/>
          <p:cNvGrpSpPr/>
          <p:nvPr/>
        </p:nvGrpSpPr>
        <p:grpSpPr>
          <a:xfrm>
            <a:off x="4868649" y="3067852"/>
            <a:ext cx="1657569" cy="1232294"/>
            <a:chOff x="4330659" y="2520929"/>
            <a:chExt cx="1959768" cy="1456959"/>
          </a:xfrm>
        </p:grpSpPr>
        <p:pic>
          <p:nvPicPr>
            <p:cNvPr id="13" name="Picture 2" descr="C:\Users\hkarimi\AppData\Local\Microsoft\Windows\Temporary Internet Files\Low\Content.IE5\RN1J0MB2\FAP-222B_Lt[1].png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 rot="17959449">
              <a:off x="5192031" y="2879493"/>
              <a:ext cx="1456959" cy="73983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4" name="TextBox 13"/>
            <p:cNvSpPr txBox="1"/>
            <p:nvPr/>
          </p:nvSpPr>
          <p:spPr>
            <a:xfrm>
              <a:off x="4330659" y="2954628"/>
              <a:ext cx="1185875" cy="3638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rgbClr val="0B0B0B"/>
                  </a:solidFill>
                </a:rPr>
                <a:t>FAP-222B</a:t>
              </a:r>
            </a:p>
          </p:txBody>
        </p:sp>
      </p:grpSp>
      <p:pic>
        <p:nvPicPr>
          <p:cNvPr id="16" name="Picture 15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flipH="1">
            <a:off x="7726778" y="4470622"/>
            <a:ext cx="954049" cy="4061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6553200" y="4450187"/>
            <a:ext cx="10030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B0B0B"/>
                </a:solidFill>
              </a:rPr>
              <a:t>FAP-210B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563963" y="2041633"/>
            <a:ext cx="10030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B0B0B"/>
                </a:solidFill>
              </a:rPr>
              <a:t>FAP-320B</a:t>
            </a:r>
          </a:p>
        </p:txBody>
      </p:sp>
      <p:pic>
        <p:nvPicPr>
          <p:cNvPr id="20" name="Picture 10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750015" y="1883476"/>
            <a:ext cx="1132476" cy="707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6" name="Group 34"/>
          <p:cNvGrpSpPr/>
          <p:nvPr/>
        </p:nvGrpSpPr>
        <p:grpSpPr>
          <a:xfrm>
            <a:off x="4884069" y="4927206"/>
            <a:ext cx="1573370" cy="845608"/>
            <a:chOff x="4248783" y="4546141"/>
            <a:chExt cx="1860214" cy="999775"/>
          </a:xfrm>
        </p:grpSpPr>
        <p:pic>
          <p:nvPicPr>
            <p:cNvPr id="25" name="Picture 7" descr="C:\Users\ksaraf\Downloads\FAP-112B_Rt-Up (1).png"/>
            <p:cNvPicPr>
              <a:picLocks noChangeAspect="1" noChangeArrowheads="1"/>
            </p:cNvPicPr>
            <p:nvPr/>
          </p:nvPicPr>
          <p:blipFill>
            <a:blip r:embed="rId6" cstate="screen"/>
            <a:srcRect/>
            <a:stretch>
              <a:fillRect/>
            </a:stretch>
          </p:blipFill>
          <p:spPr bwMode="auto">
            <a:xfrm>
              <a:off x="5413160" y="4546141"/>
              <a:ext cx="695837" cy="99977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6" name="TextBox 25"/>
            <p:cNvSpPr txBox="1"/>
            <p:nvPr/>
          </p:nvSpPr>
          <p:spPr>
            <a:xfrm>
              <a:off x="4248783" y="4683671"/>
              <a:ext cx="1181832" cy="6186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solidFill>
                    <a:srgbClr val="0B0B0B"/>
                  </a:solidFill>
                </a:rPr>
                <a:t>FAP-112D</a:t>
              </a:r>
            </a:p>
            <a:p>
              <a:r>
                <a:rPr lang="en-US" sz="1400" dirty="0" smtClean="0">
                  <a:solidFill>
                    <a:srgbClr val="0B0B0B"/>
                  </a:solidFill>
                </a:rPr>
                <a:t>FAP</a:t>
              </a:r>
              <a:r>
                <a:rPr lang="en-US" sz="1400" dirty="0">
                  <a:solidFill>
                    <a:srgbClr val="0B0B0B"/>
                  </a:solidFill>
                </a:rPr>
                <a:t>-112B</a:t>
              </a:r>
            </a:p>
          </p:txBody>
        </p:sp>
      </p:grpSp>
      <p:pic>
        <p:nvPicPr>
          <p:cNvPr id="21506" name="Picture 2" descr="C:\Users\mdevincentis\Downloads\FAP-28C-GLAM.pn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3796321" y="3739001"/>
            <a:ext cx="999698" cy="491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" name="Picture 2" descr="Secure Remote Access Points FortiAP-14C top view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3887826" y="4796994"/>
            <a:ext cx="819748" cy="4497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8" name="Picture 8" descr="C:\Users\ksaraf\Downloads\FAP-11C-Lt.png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4111604" y="5200474"/>
            <a:ext cx="510202" cy="546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9" name="TextBox 28"/>
          <p:cNvSpPr txBox="1"/>
          <p:nvPr/>
        </p:nvSpPr>
        <p:spPr>
          <a:xfrm>
            <a:off x="2855840" y="3769038"/>
            <a:ext cx="9130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B0B0B"/>
                </a:solidFill>
              </a:rPr>
              <a:t>FAP-28C</a:t>
            </a:r>
            <a:r>
              <a:rPr lang="en-US" sz="1400" dirty="0" smtClean="0">
                <a:solidFill>
                  <a:srgbClr val="0B0B0B"/>
                </a:solidFill>
              </a:rPr>
              <a:t> 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855840" y="4891811"/>
            <a:ext cx="9130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B0B0B"/>
                </a:solidFill>
              </a:rPr>
              <a:t>FAP-14C</a:t>
            </a:r>
            <a:endParaRPr lang="en-US" sz="1400" dirty="0">
              <a:solidFill>
                <a:srgbClr val="0B0B0B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855840" y="5228898"/>
            <a:ext cx="8997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B0B0B"/>
                </a:solidFill>
              </a:rPr>
              <a:t>FAP-11C</a:t>
            </a:r>
            <a:endParaRPr lang="en-US" sz="1400" dirty="0">
              <a:solidFill>
                <a:srgbClr val="0B0B0B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553200" y="1290313"/>
            <a:ext cx="1012917" cy="30777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B0B0B"/>
                </a:solidFill>
                <a:effectLst/>
              </a:rPr>
              <a:t>FAP-320C</a:t>
            </a:r>
          </a:p>
        </p:txBody>
      </p:sp>
      <p:pic>
        <p:nvPicPr>
          <p:cNvPr id="40" name="Picture 3" descr="C:\Users\ksaraf\Downloads\FAP-221B-GLAM.png"/>
          <p:cNvPicPr>
            <a:picLocks noChangeAspect="1" noChangeArrowheads="1"/>
          </p:cNvPicPr>
          <p:nvPr/>
        </p:nvPicPr>
        <p:blipFill>
          <a:blip r:embed="rId10" cstate="screen"/>
          <a:stretch>
            <a:fillRect/>
          </a:stretch>
        </p:blipFill>
        <p:spPr bwMode="auto">
          <a:xfrm>
            <a:off x="7615920" y="3220189"/>
            <a:ext cx="883997" cy="7071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7" name="Picture 10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783163" y="1111582"/>
            <a:ext cx="1132476" cy="707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3" name="Rounded Rectangle 32"/>
          <p:cNvSpPr/>
          <p:nvPr/>
        </p:nvSpPr>
        <p:spPr bwMode="auto">
          <a:xfrm>
            <a:off x="7772400" y="1137441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000" dirty="0" smtClean="0">
                <a:solidFill>
                  <a:schemeClr val="bg1"/>
                </a:solidFill>
                <a:latin typeface="Arial" charset="0"/>
              </a:rPr>
              <a:t>802.11ac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849271" y="2923493"/>
            <a:ext cx="101291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0B0B0B"/>
                </a:solidFill>
              </a:rPr>
              <a:t>FAP-</a:t>
            </a:r>
            <a:r>
              <a:rPr lang="en-US" sz="1400" dirty="0" smtClean="0">
                <a:solidFill>
                  <a:srgbClr val="0B0B0B"/>
                </a:solidFill>
              </a:rPr>
              <a:t>222C</a:t>
            </a:r>
            <a:endParaRPr lang="en-US" sz="1400" dirty="0">
              <a:solidFill>
                <a:srgbClr val="0B0B0B"/>
              </a:solidFill>
            </a:endParaRPr>
          </a:p>
        </p:txBody>
      </p:sp>
      <p:pic>
        <p:nvPicPr>
          <p:cNvPr id="38" name="Picture 7" descr="C:\Users\mdevincentis\Desktop\Downloads\FortiAP25D_Side2_300ppi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15872" y="4227039"/>
            <a:ext cx="1097619" cy="31648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8" descr="C:\Users\mdevincentis\Desktop\Downloads\FortiAP21D_Side2_300ppi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00589" y="4539018"/>
            <a:ext cx="428094" cy="234736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TextBox 40"/>
          <p:cNvSpPr txBox="1"/>
          <p:nvPr/>
        </p:nvSpPr>
        <p:spPr>
          <a:xfrm>
            <a:off x="2855840" y="4179723"/>
            <a:ext cx="9130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B0B0B"/>
                </a:solidFill>
              </a:rPr>
              <a:t>FAP-</a:t>
            </a:r>
            <a:r>
              <a:rPr lang="en-US" sz="1400" dirty="0" smtClean="0">
                <a:solidFill>
                  <a:srgbClr val="0B0B0B"/>
                </a:solidFill>
              </a:rPr>
              <a:t>25D 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2855840" y="4470293"/>
            <a:ext cx="9130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B0B0B"/>
                </a:solidFill>
              </a:rPr>
              <a:t>FAP-</a:t>
            </a:r>
            <a:r>
              <a:rPr lang="en-US" sz="1400" dirty="0" smtClean="0">
                <a:solidFill>
                  <a:srgbClr val="0B0B0B"/>
                </a:solidFill>
              </a:rPr>
              <a:t>21D </a:t>
            </a:r>
          </a:p>
        </p:txBody>
      </p:sp>
      <p:pic>
        <p:nvPicPr>
          <p:cNvPr id="44" name="Picture 3" descr="C:\Users\mdevincentis\Desktop\FAP-224D\20141021-1.1528_FAP224D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43917">
            <a:off x="5762126" y="2610492"/>
            <a:ext cx="427747" cy="1101886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5" descr="C:\Users\mdevincentis\Desktop\Downloads\FortiAP222C_Side1_300ppi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584659">
            <a:off x="5976881" y="2951692"/>
            <a:ext cx="913745" cy="388342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Rectangle 45"/>
          <p:cNvSpPr/>
          <p:nvPr/>
        </p:nvSpPr>
        <p:spPr>
          <a:xfrm>
            <a:off x="4872522" y="3226560"/>
            <a:ext cx="101291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0B0B0B"/>
                </a:solidFill>
              </a:rPr>
              <a:t>FAP-</a:t>
            </a:r>
            <a:r>
              <a:rPr lang="en-US" sz="1400" dirty="0" smtClean="0">
                <a:solidFill>
                  <a:srgbClr val="0B0B0B"/>
                </a:solidFill>
              </a:rPr>
              <a:t>224D</a:t>
            </a:r>
            <a:endParaRPr lang="en-US" sz="1400" dirty="0">
              <a:solidFill>
                <a:srgbClr val="0B0B0B"/>
              </a:solidFill>
            </a:endParaRPr>
          </a:p>
        </p:txBody>
      </p:sp>
      <p:sp>
        <p:nvSpPr>
          <p:cNvPr id="35" name="Rounded Rectangle 34"/>
          <p:cNvSpPr/>
          <p:nvPr/>
        </p:nvSpPr>
        <p:spPr bwMode="auto">
          <a:xfrm>
            <a:off x="5730111" y="2778494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000" dirty="0" smtClean="0">
                <a:solidFill>
                  <a:schemeClr val="bg1"/>
                </a:solidFill>
                <a:latin typeface="Arial" charset="0"/>
              </a:rPr>
              <a:t>802.11ac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47" name="Picture 9" descr="C:\Users\mdevincentis\Desktop\Downloads\FEX-100B_GLAM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9359448" flipH="1">
            <a:off x="5614029" y="4587105"/>
            <a:ext cx="879995" cy="584474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3" descr="C:\Users\ksaraf\Downloads\FAP-221B-GLAM.png"/>
          <p:cNvPicPr>
            <a:picLocks noChangeAspect="1" noChangeArrowheads="1"/>
          </p:cNvPicPr>
          <p:nvPr/>
        </p:nvPicPr>
        <p:blipFill>
          <a:blip r:embed="rId10" cstate="screen"/>
          <a:stretch>
            <a:fillRect/>
          </a:stretch>
        </p:blipFill>
        <p:spPr bwMode="auto">
          <a:xfrm>
            <a:off x="7929755" y="1543074"/>
            <a:ext cx="883997" cy="7071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9" name="Rounded Rectangle 48"/>
          <p:cNvSpPr/>
          <p:nvPr/>
        </p:nvSpPr>
        <p:spPr bwMode="auto">
          <a:xfrm>
            <a:off x="7774127" y="1623459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000" dirty="0" smtClean="0">
                <a:solidFill>
                  <a:schemeClr val="bg1"/>
                </a:solidFill>
                <a:latin typeface="Arial" charset="0"/>
              </a:rPr>
              <a:t>802.11ac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553200" y="1700998"/>
            <a:ext cx="1012917" cy="30777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B0B0B"/>
                </a:solidFill>
                <a:effectLst/>
              </a:rPr>
              <a:t>FAP-321C</a:t>
            </a:r>
          </a:p>
        </p:txBody>
      </p:sp>
      <p:pic>
        <p:nvPicPr>
          <p:cNvPr id="23" name="Picture 2" descr="C:\Users\ksaraf\Downloads\FAP-223B-GLAM2.png"/>
          <p:cNvPicPr>
            <a:picLocks noChangeAspect="1" noChangeArrowheads="1"/>
          </p:cNvPicPr>
          <p:nvPr/>
        </p:nvPicPr>
        <p:blipFill>
          <a:blip r:embed="rId17" cstate="screen"/>
          <a:srcRect/>
          <a:stretch>
            <a:fillRect/>
          </a:stretch>
        </p:blipFill>
        <p:spPr bwMode="auto">
          <a:xfrm>
            <a:off x="7797786" y="3120531"/>
            <a:ext cx="1101017" cy="98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" name="Picture 3" descr="C:\Users\ksaraf\Downloads\FAP-221B-GLAM.png"/>
          <p:cNvPicPr>
            <a:picLocks noChangeAspect="1" noChangeArrowheads="1"/>
          </p:cNvPicPr>
          <p:nvPr/>
        </p:nvPicPr>
        <p:blipFill>
          <a:blip r:embed="rId10" cstate="screen"/>
          <a:stretch>
            <a:fillRect/>
          </a:stretch>
        </p:blipFill>
        <p:spPr bwMode="auto">
          <a:xfrm>
            <a:off x="7671458" y="2479354"/>
            <a:ext cx="883997" cy="7071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2" name="Picture 2" descr="C:\Users\ksaraf\Downloads\FAP-223B-GLAM2.png"/>
          <p:cNvPicPr>
            <a:picLocks noChangeAspect="1" noChangeArrowheads="1"/>
          </p:cNvPicPr>
          <p:nvPr/>
        </p:nvPicPr>
        <p:blipFill>
          <a:blip r:embed="rId17" cstate="screen"/>
          <a:srcRect/>
          <a:stretch>
            <a:fillRect/>
          </a:stretch>
        </p:blipFill>
        <p:spPr bwMode="auto">
          <a:xfrm>
            <a:off x="7853324" y="2379696"/>
            <a:ext cx="1101017" cy="98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6" name="Rounded Rectangle 35"/>
          <p:cNvSpPr/>
          <p:nvPr/>
        </p:nvSpPr>
        <p:spPr bwMode="auto">
          <a:xfrm>
            <a:off x="7793923" y="2744576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000" dirty="0" smtClean="0">
                <a:solidFill>
                  <a:schemeClr val="bg1"/>
                </a:solidFill>
                <a:latin typeface="Arial" charset="0"/>
              </a:rPr>
              <a:t>802.11ac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553200" y="3401955"/>
            <a:ext cx="1352441" cy="30777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B0B0B"/>
                </a:solidFill>
                <a:effectLst/>
              </a:rPr>
              <a:t>FAP-221/223B</a:t>
            </a:r>
            <a:endParaRPr lang="en-US" sz="1400" dirty="0">
              <a:solidFill>
                <a:srgbClr val="0B0B0B"/>
              </a:solidFill>
              <a:effectLst/>
            </a:endParaRPr>
          </a:p>
        </p:txBody>
      </p:sp>
      <p:pic>
        <p:nvPicPr>
          <p:cNvPr id="54" name="Picture 3" descr="C:\Users\mdevincentis\Desktop\Downloads\FortiAP24D_Side1_300ppi (1)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83324" y="4066570"/>
            <a:ext cx="988346" cy="341803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" name="TextBox 54"/>
          <p:cNvSpPr txBox="1"/>
          <p:nvPr/>
        </p:nvSpPr>
        <p:spPr>
          <a:xfrm>
            <a:off x="6565775" y="4136552"/>
            <a:ext cx="9130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B0B0B"/>
                </a:solidFill>
              </a:rPr>
              <a:t>FAP-</a:t>
            </a:r>
            <a:r>
              <a:rPr lang="en-US" sz="1400" dirty="0" smtClean="0">
                <a:solidFill>
                  <a:srgbClr val="0B0B0B"/>
                </a:solidFill>
              </a:rPr>
              <a:t>24D</a:t>
            </a:r>
            <a:endParaRPr lang="en-US" sz="1400" dirty="0">
              <a:solidFill>
                <a:srgbClr val="0B0B0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2127147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 11C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663" y="1211101"/>
            <a:ext cx="2699438" cy="26220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1155" y="1187583"/>
            <a:ext cx="1095722" cy="2504508"/>
          </a:xfrm>
          <a:prstGeom prst="rect">
            <a:avLst/>
          </a:prstGeom>
        </p:spPr>
      </p:pic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86520713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Remote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 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NIL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dirty="0" smtClean="0">
                          <a:latin typeface="+mn-lt"/>
                        </a:rPr>
                        <a:t>TX</a:t>
                      </a:r>
                      <a:r>
                        <a:rPr lang="en-US" sz="1000" b="1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1x1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Power Supplies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Integrated AC</a:t>
                      </a: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9322429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AP-14C_Bk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29000" y="2514600"/>
            <a:ext cx="3352800" cy="10262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 smtClean="0"/>
              <a:t>FortiAP</a:t>
            </a:r>
            <a:r>
              <a:rPr lang="en-US" dirty="0"/>
              <a:t> </a:t>
            </a:r>
            <a:r>
              <a:rPr lang="en-US" dirty="0" smtClean="0"/>
              <a:t>14C</a:t>
            </a:r>
            <a:endParaRPr lang="en-US" dirty="0"/>
          </a:p>
        </p:txBody>
      </p:sp>
      <p:graphicFrame>
        <p:nvGraphicFramePr>
          <p:cNvPr id="13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06840195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Remote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 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NIL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dirty="0" smtClean="0">
                          <a:latin typeface="+mn-lt"/>
                        </a:rPr>
                        <a:t>TX</a:t>
                      </a:r>
                      <a:r>
                        <a:rPr lang="en-US" sz="1000" b="1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1x1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Power Supplies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Ext. AC power supply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4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</a:t>
            </a:r>
            <a:r>
              <a:rPr lang="en-US" sz="1200" dirty="0"/>
              <a:t>x FE </a:t>
            </a:r>
            <a:r>
              <a:rPr lang="en-US" sz="1200" dirty="0" smtClean="0"/>
              <a:t>WAN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 x FE Switch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6" name="Picture 5" descr="FAP-14C_Ft-top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" y="1676400"/>
            <a:ext cx="3352800" cy="1839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711597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 smtClean="0"/>
              <a:t>FortiAP</a:t>
            </a:r>
            <a:r>
              <a:rPr lang="en-US" dirty="0"/>
              <a:t> </a:t>
            </a:r>
            <a:r>
              <a:rPr lang="en-US" dirty="0" smtClean="0"/>
              <a:t>21D</a:t>
            </a:r>
            <a:endParaRPr lang="en-US" dirty="0"/>
          </a:p>
        </p:txBody>
      </p:sp>
      <p:graphicFrame>
        <p:nvGraphicFramePr>
          <p:cNvPr id="13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69386079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Remote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 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NIL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dirty="0" smtClean="0">
                          <a:latin typeface="+mn-lt"/>
                        </a:rPr>
                        <a:t>TX</a:t>
                      </a:r>
                      <a:r>
                        <a:rPr lang="en-US" sz="1000" b="1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300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Power Supplies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USB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4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 </a:t>
            </a:r>
            <a:r>
              <a:rPr lang="en-US" sz="1200" dirty="0"/>
              <a:t>x FE </a:t>
            </a:r>
            <a:r>
              <a:rPr lang="en-US" sz="1200" dirty="0" smtClean="0"/>
              <a:t>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4" name="Picture 3" descr="FortiAP21D_FrontTop_300ppi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846" y="1658411"/>
            <a:ext cx="2704683" cy="1474052"/>
          </a:xfrm>
          <a:prstGeom prst="rect">
            <a:avLst/>
          </a:prstGeom>
        </p:spPr>
      </p:pic>
      <p:pic>
        <p:nvPicPr>
          <p:cNvPr id="7" name="Picture 6" descr="FortiAP21D_Back_300ppi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620" y="1868270"/>
            <a:ext cx="2491291" cy="93423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8300" y="188495"/>
            <a:ext cx="5334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345555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 smtClean="0"/>
              <a:t>FortiAP</a:t>
            </a:r>
            <a:r>
              <a:rPr lang="en-US" dirty="0"/>
              <a:t> </a:t>
            </a:r>
            <a:r>
              <a:rPr lang="en-US" dirty="0" smtClean="0"/>
              <a:t>25C</a:t>
            </a:r>
            <a:endParaRPr lang="en-US" dirty="0"/>
          </a:p>
        </p:txBody>
      </p:sp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13321477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Remote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 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16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(40mW)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NIL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dirty="0" smtClean="0">
                          <a:latin typeface="+mn-lt"/>
                        </a:rPr>
                        <a:t>TX</a:t>
                      </a:r>
                      <a:r>
                        <a:rPr lang="en-US" sz="1000" b="1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300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Power Supplies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Integrated Power Supply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5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</a:t>
            </a:r>
            <a:r>
              <a:rPr lang="en-US" sz="1200" dirty="0" smtClean="0"/>
              <a:t> </a:t>
            </a:r>
            <a:r>
              <a:rPr lang="en-US" sz="1200" dirty="0"/>
              <a:t>x </a:t>
            </a:r>
            <a:r>
              <a:rPr lang="en-US" sz="1200" dirty="0" smtClean="0"/>
              <a:t>GE RJ45 WAN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 x FE RJ45 Switch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5" name="Picture 4" descr="FortiAP25D_FrontTop_300ppi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252" y="1643727"/>
            <a:ext cx="5707081" cy="168358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0280" y="188495"/>
            <a:ext cx="5334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040213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 smtClean="0"/>
              <a:t>FortiAP</a:t>
            </a:r>
            <a:r>
              <a:rPr lang="en-US" dirty="0"/>
              <a:t> </a:t>
            </a:r>
            <a:r>
              <a:rPr lang="en-US" dirty="0" smtClean="0"/>
              <a:t>28C</a:t>
            </a:r>
            <a:endParaRPr lang="en-US" dirty="0"/>
          </a:p>
        </p:txBody>
      </p:sp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38441667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Remote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 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NIL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dirty="0" smtClean="0">
                          <a:latin typeface="+mn-lt"/>
                        </a:rPr>
                        <a:t>TX</a:t>
                      </a:r>
                      <a:r>
                        <a:rPr lang="en-US" sz="1000" b="1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300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Power Supplies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Ext. AC power supply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3" name="Picture 2" descr="FAP-28C-F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1219200"/>
            <a:ext cx="5029200" cy="1245187"/>
          </a:xfrm>
          <a:prstGeom prst="rect">
            <a:avLst/>
          </a:prstGeom>
        </p:spPr>
      </p:pic>
      <p:pic>
        <p:nvPicPr>
          <p:cNvPr id="4" name="Picture 3" descr="FAP-28C-Bk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2362200"/>
            <a:ext cx="5029200" cy="1245187"/>
          </a:xfrm>
          <a:prstGeom prst="rect">
            <a:avLst/>
          </a:prstGeom>
        </p:spPr>
      </p:pic>
      <p:sp>
        <p:nvSpPr>
          <p:cNvPr id="15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 </a:t>
            </a:r>
            <a:r>
              <a:rPr lang="en-US" sz="1200" dirty="0"/>
              <a:t>x </a:t>
            </a:r>
            <a:r>
              <a:rPr lang="en-US" sz="1200" dirty="0" smtClean="0"/>
              <a:t>GE RJ45 WAN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</a:t>
            </a:r>
            <a:r>
              <a:rPr lang="en-US" sz="1200" dirty="0" smtClean="0"/>
              <a:t> x GE RJ45 Switch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2870339551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 112B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 x FE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73099384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Indoor/Outdoor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24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(250mW)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Proprietary POE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1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1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1x1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784" y="1038548"/>
            <a:ext cx="2067993" cy="297101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7591" y="1758632"/>
            <a:ext cx="2535112" cy="1733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942264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FTNT-2015_PPT_Theme">
  <a:themeElements>
    <a:clrScheme name="Custom 22">
      <a:dk1>
        <a:srgbClr val="000000"/>
      </a:dk1>
      <a:lt1>
        <a:srgbClr val="FFFFFF"/>
      </a:lt1>
      <a:dk2>
        <a:srgbClr val="1B232A"/>
      </a:dk2>
      <a:lt2>
        <a:srgbClr val="DFE6E6"/>
      </a:lt2>
      <a:accent1>
        <a:srgbClr val="7D9898"/>
      </a:accent1>
      <a:accent2>
        <a:srgbClr val="9FB2C1"/>
      </a:accent2>
      <a:accent3>
        <a:srgbClr val="465B6D"/>
      </a:accent3>
      <a:accent4>
        <a:srgbClr val="777777"/>
      </a:accent4>
      <a:accent5>
        <a:srgbClr val="CC6600"/>
      </a:accent5>
      <a:accent6>
        <a:srgbClr val="9E0000"/>
      </a:accent6>
      <a:hlink>
        <a:srgbClr val="3366FF"/>
      </a:hlink>
      <a:folHlink>
        <a:srgbClr val="7030A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invGray">
        <a:solidFill>
          <a:schemeClr val="bg1"/>
        </a:solidFill>
        <a:ln w="9525">
          <a:solidFill>
            <a:schemeClr val="accent4">
              <a:lumMod val="40000"/>
              <a:lumOff val="60000"/>
            </a:schemeClr>
          </a:solidFill>
          <a:round/>
          <a:headEnd/>
          <a:tailEnd/>
        </a:ln>
        <a:extLst/>
      </a:spPr>
      <a:bodyPr wrap="square" rtlCol="0" anchor="ctr"/>
      <a:lstStyle>
        <a:defPPr algn="ctr" defTabSz="342879">
          <a:defRPr sz="2000" dirty="0" smtClean="0"/>
        </a:defPPr>
      </a:lst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FTNT-2015_PPT_Theme.thmx</Template>
  <TotalTime>18751</TotalTime>
  <Words>17898</Words>
  <Application>Microsoft Macintosh PowerPoint</Application>
  <PresentationFormat>On-screen Show (4:3)</PresentationFormat>
  <Paragraphs>5605</Paragraphs>
  <Slides>185</Slides>
  <Notes>19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185</vt:i4>
      </vt:variant>
    </vt:vector>
  </HeadingPairs>
  <TitlesOfParts>
    <vt:vector size="186" baseType="lpstr">
      <vt:lpstr>FTNT-2015_PPT_Theme</vt:lpstr>
      <vt:lpstr>Fortinet Product Quick Guide</vt:lpstr>
      <vt:lpstr>PowerPoint Presentation</vt:lpstr>
      <vt:lpstr>Content</vt:lpstr>
      <vt:lpstr>PowerPoint Presentation</vt:lpstr>
      <vt:lpstr>FortiGate: Integrated Architecture</vt:lpstr>
      <vt:lpstr>Anatomy of a FortiGate </vt:lpstr>
      <vt:lpstr>Anatomy of a FortiGate </vt:lpstr>
      <vt:lpstr>Anatomy of a FortiGate </vt:lpstr>
      <vt:lpstr>Anatomy of a FortiGate </vt:lpstr>
      <vt:lpstr>Anatomy of a FortiGate </vt:lpstr>
      <vt:lpstr>FortiGate Appliance by Segments</vt:lpstr>
      <vt:lpstr>FortiGate Entry Level Series</vt:lpstr>
      <vt:lpstr>FortiGate Entry Level Series: Comparison</vt:lpstr>
      <vt:lpstr>FortiGate Entry Level Series: Comparison</vt:lpstr>
      <vt:lpstr>FortiGate Entry Level Series: Comparison</vt:lpstr>
      <vt:lpstr>FortiGate 20C-ADSL</vt:lpstr>
      <vt:lpstr>FortiWiFi 20C-ADSL</vt:lpstr>
      <vt:lpstr>FortiGate/FortiWiFi 30D</vt:lpstr>
      <vt:lpstr>FortiGate/FortiWiFi 30D-POE</vt:lpstr>
      <vt:lpstr>FortiWiFi 60CM</vt:lpstr>
      <vt:lpstr>FortiGate 60C-POE</vt:lpstr>
      <vt:lpstr>FortiGate/FortiWiFi 60D</vt:lpstr>
      <vt:lpstr>FortiGate/FortiWiFi 60D-POE</vt:lpstr>
      <vt:lpstr>FortiGate/FortiWiFi 60D-3G4G-VZW</vt:lpstr>
      <vt:lpstr>FortiGate Rugged-60D</vt:lpstr>
      <vt:lpstr>FortiGate 70D</vt:lpstr>
      <vt:lpstr>FortiGate 80C</vt:lpstr>
      <vt:lpstr>FortiWiFi 80CM</vt:lpstr>
      <vt:lpstr>FortiGate 80D</vt:lpstr>
      <vt:lpstr>FortiGate/FortiWiFi 90D</vt:lpstr>
      <vt:lpstr>FortiGate/FortiWiFi 92D</vt:lpstr>
      <vt:lpstr>FortiGate/FortiWiFi 90D-POE</vt:lpstr>
      <vt:lpstr>FortiGate 94D-POE</vt:lpstr>
      <vt:lpstr>FortiGate 98D-POE</vt:lpstr>
      <vt:lpstr>FortiGate Mid-Range Series</vt:lpstr>
      <vt:lpstr>FortiGate Mid Range Devices: Comparison</vt:lpstr>
      <vt:lpstr>FortiGate Mid Range Devices: Comparison</vt:lpstr>
      <vt:lpstr>FortiGate 100D</vt:lpstr>
      <vt:lpstr>FortiGate 140D</vt:lpstr>
      <vt:lpstr>FortiGate 140D-POE</vt:lpstr>
      <vt:lpstr>FortiGate 140D-POE-T1</vt:lpstr>
      <vt:lpstr>FortiGate Rugged-100C</vt:lpstr>
      <vt:lpstr>FortiGate 200D</vt:lpstr>
      <vt:lpstr>FortiGate 200D-POE</vt:lpstr>
      <vt:lpstr>FortiGate 240D</vt:lpstr>
      <vt:lpstr>FortiGate 240D-POE</vt:lpstr>
      <vt:lpstr>FortiGate 280D-POE</vt:lpstr>
      <vt:lpstr>FortiGate 300D</vt:lpstr>
      <vt:lpstr>FortiGate 500D</vt:lpstr>
      <vt:lpstr>FortiGate 800C</vt:lpstr>
      <vt:lpstr>FortiGate High End Series</vt:lpstr>
      <vt:lpstr>FortiGate 1000 Series: Comparison</vt:lpstr>
      <vt:lpstr>FortiGate 3000 Series: Comparison</vt:lpstr>
      <vt:lpstr>FortiGate 1000D</vt:lpstr>
      <vt:lpstr>FortiGate 1200D</vt:lpstr>
      <vt:lpstr>FortiGate 1500D</vt:lpstr>
      <vt:lpstr>FortiGate 3240C</vt:lpstr>
      <vt:lpstr>FortiGate 3200D</vt:lpstr>
      <vt:lpstr>FortiGate 3600C</vt:lpstr>
      <vt:lpstr>FortiGate 3700D</vt:lpstr>
      <vt:lpstr>FortiGate 3950B</vt:lpstr>
      <vt:lpstr>FortiGate 3950B Modules</vt:lpstr>
      <vt:lpstr>FortiGate 5000 Series</vt:lpstr>
      <vt:lpstr>Performance &amp; Resiliency </vt:lpstr>
      <vt:lpstr>Load Distribution &amp; Virtualization</vt:lpstr>
      <vt:lpstr>FortiGate 5000 Series: Comparison</vt:lpstr>
      <vt:lpstr>FortiGate 5001B</vt:lpstr>
      <vt:lpstr>FortiGate 5001C</vt:lpstr>
      <vt:lpstr>FortiGate 5101C</vt:lpstr>
      <vt:lpstr>FortiGate 5001D</vt:lpstr>
      <vt:lpstr>FortiSwitch 5003B</vt:lpstr>
      <vt:lpstr>FortiController 5103B</vt:lpstr>
      <vt:lpstr>FortiController 5903C</vt:lpstr>
      <vt:lpstr>FortiSwitch 5203B</vt:lpstr>
      <vt:lpstr>FortiGate-VM</vt:lpstr>
      <vt:lpstr>Transceivers &amp;  Breakout Cables</vt:lpstr>
      <vt:lpstr>Transceivers</vt:lpstr>
      <vt:lpstr>Transceivers</vt:lpstr>
      <vt:lpstr>Power Adapters &amp; Redundant Power Supplies</vt:lpstr>
      <vt:lpstr>Power Adapters &amp; Redundant Power Supplies</vt:lpstr>
      <vt:lpstr>Power Cords</vt:lpstr>
      <vt:lpstr>Hard Disks</vt:lpstr>
      <vt:lpstr>FortiGate Modules</vt:lpstr>
      <vt:lpstr>FortiGate Modules</vt:lpstr>
      <vt:lpstr>PowerPoint Presentation</vt:lpstr>
      <vt:lpstr>FortiOS Software Evolution</vt:lpstr>
      <vt:lpstr>Supported Platform</vt:lpstr>
      <vt:lpstr>Feature Matrix for Desktop Models</vt:lpstr>
      <vt:lpstr>Feature Matrix for Desktop Models</vt:lpstr>
      <vt:lpstr>Services, Licenses &amp; Subscriptions</vt:lpstr>
      <vt:lpstr>Services, Licenses &amp; Subscriptions</vt:lpstr>
      <vt:lpstr>PowerPoint Presentation</vt:lpstr>
      <vt:lpstr>FortiAP Family</vt:lpstr>
      <vt:lpstr>FortiAP 11C</vt:lpstr>
      <vt:lpstr>FortiAP 14C</vt:lpstr>
      <vt:lpstr>FortiAP 21D</vt:lpstr>
      <vt:lpstr>FortiAP 25C</vt:lpstr>
      <vt:lpstr>FortiAP 28C</vt:lpstr>
      <vt:lpstr>FortiAP 112B</vt:lpstr>
      <vt:lpstr>FortiAP 112D</vt:lpstr>
      <vt:lpstr>FortiAP 221/223B</vt:lpstr>
      <vt:lpstr>FortiAP 221/223C</vt:lpstr>
      <vt:lpstr>FortiAP 320B</vt:lpstr>
      <vt:lpstr>FortiAP 320C</vt:lpstr>
      <vt:lpstr>FortiAP 321C</vt:lpstr>
      <vt:lpstr>FortiAP 223B</vt:lpstr>
      <vt:lpstr>FortiAP 222B</vt:lpstr>
      <vt:lpstr>FortiAP 222C</vt:lpstr>
      <vt:lpstr>FortiAP 224D</vt:lpstr>
      <vt:lpstr>FortiAP-Antennas</vt:lpstr>
      <vt:lpstr>Hardware Overview – FortiAP (Remote)</vt:lpstr>
      <vt:lpstr>Hardware Overview – FortiAP (Indoor)</vt:lpstr>
      <vt:lpstr>Hardware Overview – FortiAP (Outdoor)</vt:lpstr>
      <vt:lpstr>FortiAP Power Adaptors</vt:lpstr>
      <vt:lpstr>FortiAP Power Adaptors</vt:lpstr>
      <vt:lpstr>PowerPoint Presentation</vt:lpstr>
      <vt:lpstr>Introducing FortiSwitch</vt:lpstr>
      <vt:lpstr>FortiSwitch Family</vt:lpstr>
      <vt:lpstr>FortiSwitch 28C</vt:lpstr>
      <vt:lpstr>FortiSwitch 80-POE</vt:lpstr>
      <vt:lpstr>FortiSwitch 108D-POE</vt:lpstr>
      <vt:lpstr>FortiSwitch 124B-POE</vt:lpstr>
      <vt:lpstr>FortiSwitch 224B-POE</vt:lpstr>
      <vt:lpstr>FortiSwitch 224D-POE</vt:lpstr>
      <vt:lpstr>FortiSwitch 324B-POE</vt:lpstr>
      <vt:lpstr>FortiSwitch 348B</vt:lpstr>
      <vt:lpstr>FortiSwitch 448B</vt:lpstr>
      <vt:lpstr>FortiSwitch 1024D</vt:lpstr>
      <vt:lpstr>FortiSwitch 1048D</vt:lpstr>
      <vt:lpstr>FortiSwitch 3032D</vt:lpstr>
      <vt:lpstr>FortiSwitch Series – Access Switches</vt:lpstr>
      <vt:lpstr>FortiSwitch Series – Secure Access Switches</vt:lpstr>
      <vt:lpstr>FortiSwitch Series – Data Center Switches</vt:lpstr>
      <vt:lpstr>PowerPoint Presentation</vt:lpstr>
      <vt:lpstr>Introducing FortiClient</vt:lpstr>
      <vt:lpstr>FortiClient V5.2</vt:lpstr>
      <vt:lpstr>PowerPoint Presentation</vt:lpstr>
      <vt:lpstr>Introducing FortiToken</vt:lpstr>
      <vt:lpstr>Introducing FortiToken Mobile</vt:lpstr>
      <vt:lpstr>PowerPoint Presentation</vt:lpstr>
      <vt:lpstr>Introducing FortiAnalyzer</vt:lpstr>
      <vt:lpstr>FortiAnalyzer Series</vt:lpstr>
      <vt:lpstr>FortiAnalyzer-VM Series</vt:lpstr>
      <vt:lpstr>PowerPoint Presentation</vt:lpstr>
      <vt:lpstr>Introducing FortiManager</vt:lpstr>
      <vt:lpstr>FortiManager Series</vt:lpstr>
      <vt:lpstr>FortiManager-VM Series</vt:lpstr>
      <vt:lpstr>PowerPoint Presentation</vt:lpstr>
      <vt:lpstr>Introducing FortiSandbox</vt:lpstr>
      <vt:lpstr>FortiSandbox Series </vt:lpstr>
      <vt:lpstr>PowerPoint Presentation</vt:lpstr>
      <vt:lpstr>Introducing FortiAuthenticator </vt:lpstr>
      <vt:lpstr>FortiAuthenticator Series</vt:lpstr>
      <vt:lpstr>FortiAuthenticator-VM Series</vt:lpstr>
      <vt:lpstr>PowerPoint Presentation</vt:lpstr>
      <vt:lpstr>Introducing FortiDDoS</vt:lpstr>
      <vt:lpstr>FortiDDoS Series</vt:lpstr>
      <vt:lpstr>PowerPoint Presentation</vt:lpstr>
      <vt:lpstr>Introducing FortiMail</vt:lpstr>
      <vt:lpstr>FortiMail Series</vt:lpstr>
      <vt:lpstr>FortiMail-VM Series</vt:lpstr>
      <vt:lpstr>PowerPoint Presentation</vt:lpstr>
      <vt:lpstr>Introducing FortiWeb</vt:lpstr>
      <vt:lpstr>FortiWeb Series</vt:lpstr>
      <vt:lpstr>FortiWeb-VM Series</vt:lpstr>
      <vt:lpstr>PowerPoint Presentation</vt:lpstr>
      <vt:lpstr>Introducing FortiDB</vt:lpstr>
      <vt:lpstr>FortiDB Series </vt:lpstr>
      <vt:lpstr>PowerPoint Presentation</vt:lpstr>
      <vt:lpstr>Introducing FortiADC &amp; AscenLink</vt:lpstr>
      <vt:lpstr>FortiADC D-Series</vt:lpstr>
      <vt:lpstr>FortiBalancer / FortiADC Series</vt:lpstr>
      <vt:lpstr>AscenLink Series</vt:lpstr>
      <vt:lpstr>PowerPoint Presentation</vt:lpstr>
      <vt:lpstr>Introducing FortiCache</vt:lpstr>
      <vt:lpstr>FortiCache Series</vt:lpstr>
      <vt:lpstr>PowerPoint Presentation</vt:lpstr>
      <vt:lpstr>Introducing FortiDNS</vt:lpstr>
      <vt:lpstr>FortiDNS Series</vt:lpstr>
      <vt:lpstr>PowerPoint Presentation</vt:lpstr>
      <vt:lpstr>Introducing FortiTap</vt:lpstr>
      <vt:lpstr>FortiTap Series</vt:lpstr>
      <vt:lpstr>PowerPoint Presentation</vt:lpstr>
      <vt:lpstr>Virtual Appliance Platforms</vt:lpstr>
      <vt:lpstr>Change Log</vt:lpstr>
    </vt:vector>
  </TitlesOfParts>
  <Company>Fortinet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Beau Crannell</dc:creator>
  <cp:lastModifiedBy>Robin Liao</cp:lastModifiedBy>
  <cp:revision>415</cp:revision>
  <cp:lastPrinted>2014-12-08T17:27:23Z</cp:lastPrinted>
  <dcterms:created xsi:type="dcterms:W3CDTF">2013-09-27T23:26:44Z</dcterms:created>
  <dcterms:modified xsi:type="dcterms:W3CDTF">2015-01-21T06:46:55Z</dcterms:modified>
</cp:coreProperties>
</file>